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256" r:id="rId5"/>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4640"/>
    <a:srgbClr val="71786F"/>
    <a:srgbClr val="EF2C30"/>
    <a:srgbClr val="E6E4DC"/>
    <a:srgbClr val="838485"/>
    <a:srgbClr val="FFFFFF"/>
    <a:srgbClr val="E3EFD9"/>
    <a:srgbClr val="84C75F"/>
    <a:srgbClr val="FF3300"/>
    <a:srgbClr val="A45E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44D239-4B3C-4735-B3BF-D75A97537C25}" v="8" dt="2026-10-09T22:29:30.6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1860" y="-3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norr, Victoria L (DFW)" userId="654972e7-58c3-421e-b668-12907412825b" providerId="ADAL" clId="{A2CE382A-453D-41DA-B3A7-5BD035359038}"/>
    <pc:docChg chg="custSel modSld">
      <pc:chgData name="Knorr, Victoria L (DFW)" userId="654972e7-58c3-421e-b668-12907412825b" providerId="ADAL" clId="{A2CE382A-453D-41DA-B3A7-5BD035359038}" dt="2026-10-09T23:43:45.488" v="81" actId="478"/>
      <pc:docMkLst>
        <pc:docMk/>
      </pc:docMkLst>
      <pc:sldChg chg="addSp delSp modSp mod">
        <pc:chgData name="Knorr, Victoria L (DFW)" userId="654972e7-58c3-421e-b668-12907412825b" providerId="ADAL" clId="{A2CE382A-453D-41DA-B3A7-5BD035359038}" dt="2026-10-09T23:43:45.488" v="81" actId="478"/>
        <pc:sldMkLst>
          <pc:docMk/>
          <pc:sldMk cId="2204004551" sldId="256"/>
        </pc:sldMkLst>
        <pc:spChg chg="mod">
          <ac:chgData name="Knorr, Victoria L (DFW)" userId="654972e7-58c3-421e-b668-12907412825b" providerId="ADAL" clId="{A2CE382A-453D-41DA-B3A7-5BD035359038}" dt="2026-10-09T22:29:53.141" v="24" actId="20577"/>
          <ac:spMkLst>
            <pc:docMk/>
            <pc:sldMk cId="2204004551" sldId="256"/>
            <ac:spMk id="206" creationId="{59A38E88-AF4F-B99D-F5F8-EF20BD887A66}"/>
          </ac:spMkLst>
        </pc:spChg>
        <pc:spChg chg="mod">
          <ac:chgData name="Knorr, Victoria L (DFW)" userId="654972e7-58c3-421e-b668-12907412825b" providerId="ADAL" clId="{A2CE382A-453D-41DA-B3A7-5BD035359038}" dt="2026-10-09T22:26:49.634" v="8" actId="20577"/>
          <ac:spMkLst>
            <pc:docMk/>
            <pc:sldMk cId="2204004551" sldId="256"/>
            <ac:spMk id="231" creationId="{D0F6625E-628B-C9F5-453D-B98ED4140F23}"/>
          </ac:spMkLst>
        </pc:spChg>
        <pc:graphicFrameChg chg="modGraphic">
          <ac:chgData name="Knorr, Victoria L (DFW)" userId="654972e7-58c3-421e-b668-12907412825b" providerId="ADAL" clId="{A2CE382A-453D-41DA-B3A7-5BD035359038}" dt="2026-10-09T23:40:33.733" v="35" actId="20577"/>
          <ac:graphicFrameMkLst>
            <pc:docMk/>
            <pc:sldMk cId="2204004551" sldId="256"/>
            <ac:graphicFrameMk id="96" creationId="{0DBD60AA-1C39-AF53-D171-29EE2B88EE51}"/>
          </ac:graphicFrameMkLst>
        </pc:graphicFrameChg>
        <pc:picChg chg="add mod">
          <ac:chgData name="Knorr, Victoria L (DFW)" userId="654972e7-58c3-421e-b668-12907412825b" providerId="ADAL" clId="{A2CE382A-453D-41DA-B3A7-5BD035359038}" dt="2026-10-08T22:58:37.092" v="6" actId="1076"/>
          <ac:picMkLst>
            <pc:docMk/>
            <pc:sldMk cId="2204004551" sldId="256"/>
            <ac:picMk id="11" creationId="{977F458E-E521-C243-CC00-2971A98E4009}"/>
          </ac:picMkLst>
        </pc:picChg>
        <pc:picChg chg="add mod">
          <ac:chgData name="Knorr, Victoria L (DFW)" userId="654972e7-58c3-421e-b668-12907412825b" providerId="ADAL" clId="{A2CE382A-453D-41DA-B3A7-5BD035359038}" dt="2026-10-09T22:29:58.983" v="25" actId="1076"/>
          <ac:picMkLst>
            <pc:docMk/>
            <pc:sldMk cId="2204004551" sldId="256"/>
            <ac:picMk id="15" creationId="{9DE9CAF5-F0BD-0FC9-73BD-2CA809F677B2}"/>
          </ac:picMkLst>
        </pc:picChg>
        <pc:picChg chg="add mod">
          <ac:chgData name="Knorr, Victoria L (DFW)" userId="654972e7-58c3-421e-b668-12907412825b" providerId="ADAL" clId="{A2CE382A-453D-41DA-B3A7-5BD035359038}" dt="2026-10-09T23:41:34.321" v="78" actId="1038"/>
          <ac:picMkLst>
            <pc:docMk/>
            <pc:sldMk cId="2204004551" sldId="256"/>
            <ac:picMk id="28" creationId="{43985F7B-57F9-89B3-1E3B-2314FF9390D1}"/>
          </ac:picMkLst>
        </pc:picChg>
        <pc:cxnChg chg="add del mod">
          <ac:chgData name="Knorr, Victoria L (DFW)" userId="654972e7-58c3-421e-b668-12907412825b" providerId="ADAL" clId="{A2CE382A-453D-41DA-B3A7-5BD035359038}" dt="2026-10-09T23:43:45.488" v="81" actId="478"/>
          <ac:cxnSpMkLst>
            <pc:docMk/>
            <pc:sldMk cId="2204004551" sldId="256"/>
            <ac:cxnSpMk id="42" creationId="{7A59C6E4-C936-EB38-7466-FE692A30CE78}"/>
          </ac:cxnSpMkLst>
        </pc:cxnChg>
      </pc:sldChg>
    </pc:docChg>
  </pc:docChgLst>
  <pc:docChgLst>
    <pc:chgData name="Mealor, Andrew (DFW)" userId="c0c2ce1a-a722-4c1b-97a5-5044d1ecdb7f" providerId="ADAL" clId="{7D0F355B-34DA-4F1D-A207-5E08A9A9BEBC}"/>
    <pc:docChg chg="undo custSel modSld">
      <pc:chgData name="Mealor, Andrew (DFW)" userId="c0c2ce1a-a722-4c1b-97a5-5044d1ecdb7f" providerId="ADAL" clId="{7D0F355B-34DA-4F1D-A207-5E08A9A9BEBC}" dt="2026-10-08T18:41:04.079" v="3613" actId="478"/>
      <pc:docMkLst>
        <pc:docMk/>
      </pc:docMkLst>
      <pc:sldChg chg="addSp delSp modSp mod">
        <pc:chgData name="Mealor, Andrew (DFW)" userId="c0c2ce1a-a722-4c1b-97a5-5044d1ecdb7f" providerId="ADAL" clId="{7D0F355B-34DA-4F1D-A207-5E08A9A9BEBC}" dt="2026-10-08T18:41:04.079" v="3613" actId="478"/>
        <pc:sldMkLst>
          <pc:docMk/>
          <pc:sldMk cId="2204004551" sldId="256"/>
        </pc:sldMkLst>
        <pc:spChg chg="mod">
          <ac:chgData name="Mealor, Andrew (DFW)" userId="c0c2ce1a-a722-4c1b-97a5-5044d1ecdb7f" providerId="ADAL" clId="{7D0F355B-34DA-4F1D-A207-5E08A9A9BEBC}" dt="2026-10-05T18:35:20.065" v="2858" actId="14100"/>
          <ac:spMkLst>
            <pc:docMk/>
            <pc:sldMk cId="2204004551" sldId="256"/>
            <ac:spMk id="9" creationId="{41051B3C-5D11-11B9-9DAF-93E5221348ED}"/>
          </ac:spMkLst>
        </pc:spChg>
        <pc:spChg chg="del">
          <ac:chgData name="Mealor, Andrew (DFW)" userId="c0c2ce1a-a722-4c1b-97a5-5044d1ecdb7f" providerId="ADAL" clId="{7D0F355B-34DA-4F1D-A207-5E08A9A9BEBC}" dt="2026-10-08T18:40:58.620" v="3612" actId="478"/>
          <ac:spMkLst>
            <pc:docMk/>
            <pc:sldMk cId="2204004551" sldId="256"/>
            <ac:spMk id="15" creationId="{503A465F-F095-DC3C-7F7F-11C3E6088C7E}"/>
          </ac:spMkLst>
        </pc:spChg>
        <pc:spChg chg="mod topLvl">
          <ac:chgData name="Mealor, Andrew (DFW)" userId="c0c2ce1a-a722-4c1b-97a5-5044d1ecdb7f" providerId="ADAL" clId="{7D0F355B-34DA-4F1D-A207-5E08A9A9BEBC}" dt="2026-10-05T18:35:12.463" v="2857" actId="1036"/>
          <ac:spMkLst>
            <pc:docMk/>
            <pc:sldMk cId="2204004551" sldId="256"/>
            <ac:spMk id="19" creationId="{C3984D6E-75D0-C2EB-329A-562CCAD0DC13}"/>
          </ac:spMkLst>
        </pc:spChg>
        <pc:spChg chg="mod">
          <ac:chgData name="Mealor, Andrew (DFW)" userId="c0c2ce1a-a722-4c1b-97a5-5044d1ecdb7f" providerId="ADAL" clId="{7D0F355B-34DA-4F1D-A207-5E08A9A9BEBC}" dt="2026-10-08T18:39:36.556" v="3604" actId="1035"/>
          <ac:spMkLst>
            <pc:docMk/>
            <pc:sldMk cId="2204004551" sldId="256"/>
            <ac:spMk id="20" creationId="{183A2F17-F393-7BCB-C2F0-F01F03DBCB29}"/>
          </ac:spMkLst>
        </pc:spChg>
        <pc:spChg chg="mod">
          <ac:chgData name="Mealor, Andrew (DFW)" userId="c0c2ce1a-a722-4c1b-97a5-5044d1ecdb7f" providerId="ADAL" clId="{7D0F355B-34DA-4F1D-A207-5E08A9A9BEBC}" dt="2026-10-08T18:40:38.820" v="3610" actId="14100"/>
          <ac:spMkLst>
            <pc:docMk/>
            <pc:sldMk cId="2204004551" sldId="256"/>
            <ac:spMk id="21" creationId="{27561A19-75B3-00D7-C1BA-19E4210CA7C3}"/>
          </ac:spMkLst>
        </pc:spChg>
        <pc:spChg chg="mod">
          <ac:chgData name="Mealor, Andrew (DFW)" userId="c0c2ce1a-a722-4c1b-97a5-5044d1ecdb7f" providerId="ADAL" clId="{7D0F355B-34DA-4F1D-A207-5E08A9A9BEBC}" dt="2026-10-08T18:40:09.598" v="3608" actId="14100"/>
          <ac:spMkLst>
            <pc:docMk/>
            <pc:sldMk cId="2204004551" sldId="256"/>
            <ac:spMk id="25" creationId="{B2AE09F2-166B-965D-C412-ADAF15526516}"/>
          </ac:spMkLst>
        </pc:spChg>
        <pc:spChg chg="mod">
          <ac:chgData name="Mealor, Andrew (DFW)" userId="c0c2ce1a-a722-4c1b-97a5-5044d1ecdb7f" providerId="ADAL" clId="{7D0F355B-34DA-4F1D-A207-5E08A9A9BEBC}" dt="2026-10-05T18:35:12.463" v="2857" actId="1036"/>
          <ac:spMkLst>
            <pc:docMk/>
            <pc:sldMk cId="2204004551" sldId="256"/>
            <ac:spMk id="27" creationId="{C053FB03-7232-5B74-1BCB-E8028A1D6227}"/>
          </ac:spMkLst>
        </pc:spChg>
        <pc:spChg chg="mod topLvl">
          <ac:chgData name="Mealor, Andrew (DFW)" userId="c0c2ce1a-a722-4c1b-97a5-5044d1ecdb7f" providerId="ADAL" clId="{7D0F355B-34DA-4F1D-A207-5E08A9A9BEBC}" dt="2026-10-05T18:35:12.463" v="2857" actId="1036"/>
          <ac:spMkLst>
            <pc:docMk/>
            <pc:sldMk cId="2204004551" sldId="256"/>
            <ac:spMk id="35" creationId="{5A4519BA-00C4-4C46-6358-F4359B27AB1C}"/>
          </ac:spMkLst>
        </pc:spChg>
        <pc:spChg chg="mod topLvl">
          <ac:chgData name="Mealor, Andrew (DFW)" userId="c0c2ce1a-a722-4c1b-97a5-5044d1ecdb7f" providerId="ADAL" clId="{7D0F355B-34DA-4F1D-A207-5E08A9A9BEBC}" dt="2026-10-05T18:34:54.501" v="2824" actId="165"/>
          <ac:spMkLst>
            <pc:docMk/>
            <pc:sldMk cId="2204004551" sldId="256"/>
            <ac:spMk id="44" creationId="{F0E62F60-384C-36CC-C9F5-D597992B216D}"/>
          </ac:spMkLst>
        </pc:spChg>
        <pc:spChg chg="mod">
          <ac:chgData name="Mealor, Andrew (DFW)" userId="c0c2ce1a-a722-4c1b-97a5-5044d1ecdb7f" providerId="ADAL" clId="{7D0F355B-34DA-4F1D-A207-5E08A9A9BEBC}" dt="2026-10-05T18:35:12.463" v="2857" actId="1036"/>
          <ac:spMkLst>
            <pc:docMk/>
            <pc:sldMk cId="2204004551" sldId="256"/>
            <ac:spMk id="51" creationId="{CD6BE4BD-E655-42EE-0CB9-FF1CF5A1852B}"/>
          </ac:spMkLst>
        </pc:spChg>
        <pc:spChg chg="mod topLvl">
          <ac:chgData name="Mealor, Andrew (DFW)" userId="c0c2ce1a-a722-4c1b-97a5-5044d1ecdb7f" providerId="ADAL" clId="{7D0F355B-34DA-4F1D-A207-5E08A9A9BEBC}" dt="2026-10-05T18:35:12.463" v="2857" actId="1036"/>
          <ac:spMkLst>
            <pc:docMk/>
            <pc:sldMk cId="2204004551" sldId="256"/>
            <ac:spMk id="52" creationId="{9CFA718D-8F9F-C123-9F44-D7AC9C9A97BD}"/>
          </ac:spMkLst>
        </pc:spChg>
        <pc:spChg chg="del">
          <ac:chgData name="Mealor, Andrew (DFW)" userId="c0c2ce1a-a722-4c1b-97a5-5044d1ecdb7f" providerId="ADAL" clId="{7D0F355B-34DA-4F1D-A207-5E08A9A9BEBC}" dt="2026-10-08T18:40:51.705" v="3611" actId="478"/>
          <ac:spMkLst>
            <pc:docMk/>
            <pc:sldMk cId="2204004551" sldId="256"/>
            <ac:spMk id="56" creationId="{D01EB8D3-6C28-25AA-2D19-8175FB24B81A}"/>
          </ac:spMkLst>
        </pc:spChg>
        <pc:spChg chg="mod topLvl">
          <ac:chgData name="Mealor, Andrew (DFW)" userId="c0c2ce1a-a722-4c1b-97a5-5044d1ecdb7f" providerId="ADAL" clId="{7D0F355B-34DA-4F1D-A207-5E08A9A9BEBC}" dt="2026-10-05T18:34:54.501" v="2824" actId="165"/>
          <ac:spMkLst>
            <pc:docMk/>
            <pc:sldMk cId="2204004551" sldId="256"/>
            <ac:spMk id="58" creationId="{98FE46AD-AAD8-6D32-6737-2A371F70C3AD}"/>
          </ac:spMkLst>
        </pc:spChg>
        <pc:spChg chg="mod topLvl">
          <ac:chgData name="Mealor, Andrew (DFW)" userId="c0c2ce1a-a722-4c1b-97a5-5044d1ecdb7f" providerId="ADAL" clId="{7D0F355B-34DA-4F1D-A207-5E08A9A9BEBC}" dt="2026-10-05T18:34:54.501" v="2824" actId="165"/>
          <ac:spMkLst>
            <pc:docMk/>
            <pc:sldMk cId="2204004551" sldId="256"/>
            <ac:spMk id="59" creationId="{BB0788DF-6834-CBB4-0242-02C691A70DE0}"/>
          </ac:spMkLst>
        </pc:spChg>
        <pc:spChg chg="mod">
          <ac:chgData name="Mealor, Andrew (DFW)" userId="c0c2ce1a-a722-4c1b-97a5-5044d1ecdb7f" providerId="ADAL" clId="{7D0F355B-34DA-4F1D-A207-5E08A9A9BEBC}" dt="2026-10-05T18:35:12.463" v="2857" actId="1036"/>
          <ac:spMkLst>
            <pc:docMk/>
            <pc:sldMk cId="2204004551" sldId="256"/>
            <ac:spMk id="62" creationId="{38C64DF5-FCE4-E2F4-016D-F09A3602ADE1}"/>
          </ac:spMkLst>
        </pc:spChg>
        <pc:spChg chg="mod">
          <ac:chgData name="Mealor, Andrew (DFW)" userId="c0c2ce1a-a722-4c1b-97a5-5044d1ecdb7f" providerId="ADAL" clId="{7D0F355B-34DA-4F1D-A207-5E08A9A9BEBC}" dt="2026-10-05T18:35:12.463" v="2857" actId="1036"/>
          <ac:spMkLst>
            <pc:docMk/>
            <pc:sldMk cId="2204004551" sldId="256"/>
            <ac:spMk id="63" creationId="{E53D379A-8413-3FD2-37A7-DE08FDABD5C8}"/>
          </ac:spMkLst>
        </pc:spChg>
        <pc:spChg chg="mod topLvl">
          <ac:chgData name="Mealor, Andrew (DFW)" userId="c0c2ce1a-a722-4c1b-97a5-5044d1ecdb7f" providerId="ADAL" clId="{7D0F355B-34DA-4F1D-A207-5E08A9A9BEBC}" dt="2026-10-05T18:35:12.463" v="2857" actId="1036"/>
          <ac:spMkLst>
            <pc:docMk/>
            <pc:sldMk cId="2204004551" sldId="256"/>
            <ac:spMk id="65" creationId="{EA51B160-ADE0-8D86-BA93-02C5DD5EA464}"/>
          </ac:spMkLst>
        </pc:spChg>
        <pc:spChg chg="mod">
          <ac:chgData name="Mealor, Andrew (DFW)" userId="c0c2ce1a-a722-4c1b-97a5-5044d1ecdb7f" providerId="ADAL" clId="{7D0F355B-34DA-4F1D-A207-5E08A9A9BEBC}" dt="2026-10-05T18:35:12.463" v="2857" actId="1036"/>
          <ac:spMkLst>
            <pc:docMk/>
            <pc:sldMk cId="2204004551" sldId="256"/>
            <ac:spMk id="66" creationId="{DA408CBD-C6FF-35B4-9A10-85276CD8040D}"/>
          </ac:spMkLst>
        </pc:spChg>
        <pc:spChg chg="mod">
          <ac:chgData name="Mealor, Andrew (DFW)" userId="c0c2ce1a-a722-4c1b-97a5-5044d1ecdb7f" providerId="ADAL" clId="{7D0F355B-34DA-4F1D-A207-5E08A9A9BEBC}" dt="2026-10-05T18:35:12.463" v="2857" actId="1036"/>
          <ac:spMkLst>
            <pc:docMk/>
            <pc:sldMk cId="2204004551" sldId="256"/>
            <ac:spMk id="71" creationId="{A57F2A10-E4F8-2929-0A67-08023973FADE}"/>
          </ac:spMkLst>
        </pc:spChg>
        <pc:spChg chg="del mod">
          <ac:chgData name="Mealor, Andrew (DFW)" userId="c0c2ce1a-a722-4c1b-97a5-5044d1ecdb7f" providerId="ADAL" clId="{7D0F355B-34DA-4F1D-A207-5E08A9A9BEBC}" dt="2026-10-08T18:40:51.705" v="3611" actId="478"/>
          <ac:spMkLst>
            <pc:docMk/>
            <pc:sldMk cId="2204004551" sldId="256"/>
            <ac:spMk id="93" creationId="{1C8BAA1B-60F2-E5CC-01E9-59479AB30865}"/>
          </ac:spMkLst>
        </pc:spChg>
        <pc:spChg chg="mod">
          <ac:chgData name="Mealor, Andrew (DFW)" userId="c0c2ce1a-a722-4c1b-97a5-5044d1ecdb7f" providerId="ADAL" clId="{7D0F355B-34DA-4F1D-A207-5E08A9A9BEBC}" dt="2026-10-07T22:08:39.469" v="3599" actId="20577"/>
          <ac:spMkLst>
            <pc:docMk/>
            <pc:sldMk cId="2204004551" sldId="256"/>
            <ac:spMk id="219" creationId="{EDC6B217-E217-D095-DEF4-586A9B3F3D2B}"/>
          </ac:spMkLst>
        </pc:spChg>
        <pc:grpChg chg="del mod">
          <ac:chgData name="Mealor, Andrew (DFW)" userId="c0c2ce1a-a722-4c1b-97a5-5044d1ecdb7f" providerId="ADAL" clId="{7D0F355B-34DA-4F1D-A207-5E08A9A9BEBC}" dt="2026-10-08T18:40:51.705" v="3611" actId="478"/>
          <ac:grpSpMkLst>
            <pc:docMk/>
            <pc:sldMk cId="2204004551" sldId="256"/>
            <ac:grpSpMk id="80" creationId="{0C6D748F-28AB-F000-0070-92965163F19E}"/>
          </ac:grpSpMkLst>
        </pc:grpChg>
        <pc:graphicFrameChg chg="mod">
          <ac:chgData name="Mealor, Andrew (DFW)" userId="c0c2ce1a-a722-4c1b-97a5-5044d1ecdb7f" providerId="ADAL" clId="{7D0F355B-34DA-4F1D-A207-5E08A9A9BEBC}" dt="2026-10-08T18:39:48.876" v="3607" actId="1036"/>
          <ac:graphicFrameMkLst>
            <pc:docMk/>
            <pc:sldMk cId="2204004551" sldId="256"/>
            <ac:graphicFrameMk id="24" creationId="{06335106-3062-7266-E20C-1F5B28C93D3A}"/>
          </ac:graphicFrameMkLst>
        </pc:graphicFrameChg>
        <pc:graphicFrameChg chg="add mod modGraphic">
          <ac:chgData name="Mealor, Andrew (DFW)" userId="c0c2ce1a-a722-4c1b-97a5-5044d1ecdb7f" providerId="ADAL" clId="{7D0F355B-34DA-4F1D-A207-5E08A9A9BEBC}" dt="2026-10-07T21:37:51.787" v="3583" actId="1036"/>
          <ac:graphicFrameMkLst>
            <pc:docMk/>
            <pc:sldMk cId="2204004551" sldId="256"/>
            <ac:graphicFrameMk id="96" creationId="{0DBD60AA-1C39-AF53-D171-29EE2B88EE51}"/>
          </ac:graphicFrameMkLst>
        </pc:graphicFrameChg>
        <pc:picChg chg="add mod">
          <ac:chgData name="Mealor, Andrew (DFW)" userId="c0c2ce1a-a722-4c1b-97a5-5044d1ecdb7f" providerId="ADAL" clId="{7D0F355B-34DA-4F1D-A207-5E08A9A9BEBC}" dt="2026-10-05T18:30:38.825" v="2797" actId="1076"/>
          <ac:picMkLst>
            <pc:docMk/>
            <pc:sldMk cId="2204004551" sldId="256"/>
            <ac:picMk id="3" creationId="{036215E5-AE5D-8D6A-B229-5E4574303EC4}"/>
          </ac:picMkLst>
        </pc:picChg>
        <pc:picChg chg="add mod modCrop">
          <ac:chgData name="Mealor, Andrew (DFW)" userId="c0c2ce1a-a722-4c1b-97a5-5044d1ecdb7f" providerId="ADAL" clId="{7D0F355B-34DA-4F1D-A207-5E08A9A9BEBC}" dt="2026-10-07T21:38:16.424" v="3590" actId="1076"/>
          <ac:picMkLst>
            <pc:docMk/>
            <pc:sldMk cId="2204004551" sldId="256"/>
            <ac:picMk id="8" creationId="{856BC449-1912-B278-1F08-AEA98AA1F567}"/>
          </ac:picMkLst>
        </pc:picChg>
        <pc:picChg chg="del">
          <ac:chgData name="Mealor, Andrew (DFW)" userId="c0c2ce1a-a722-4c1b-97a5-5044d1ecdb7f" providerId="ADAL" clId="{7D0F355B-34DA-4F1D-A207-5E08A9A9BEBC}" dt="2026-10-08T18:40:51.705" v="3611" actId="478"/>
          <ac:picMkLst>
            <pc:docMk/>
            <pc:sldMk cId="2204004551" sldId="256"/>
            <ac:picMk id="42" creationId="{B45ED9BF-268E-85C5-374B-2B222353EE16}"/>
          </ac:picMkLst>
        </pc:picChg>
        <pc:picChg chg="add del mod">
          <ac:chgData name="Mealor, Andrew (DFW)" userId="c0c2ce1a-a722-4c1b-97a5-5044d1ecdb7f" providerId="ADAL" clId="{7D0F355B-34DA-4F1D-A207-5E08A9A9BEBC}" dt="2026-10-08T18:41:04.079" v="3613" actId="478"/>
          <ac:picMkLst>
            <pc:docMk/>
            <pc:sldMk cId="2204004551" sldId="256"/>
            <ac:picMk id="98" creationId="{636B8FDF-98A4-1782-40AB-E7478346362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80C2B-E6CE-4A0F-9706-925C406D9472}" type="datetimeFigureOut">
              <a:rPr lang="en-US" smtClean="0"/>
              <a:t>10/9/2026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E2417F-981C-4B7A-98B1-08942CAE8369}" type="slidenum">
              <a:rPr lang="en-US" smtClean="0"/>
              <a:t>‹#›</a:t>
            </a:fld>
            <a:endParaRPr lang="en-US"/>
          </a:p>
        </p:txBody>
      </p:sp>
    </p:spTree>
    <p:extLst>
      <p:ext uri="{BB962C8B-B14F-4D97-AF65-F5344CB8AC3E}">
        <p14:creationId xmlns:p14="http://schemas.microsoft.com/office/powerpoint/2010/main" val="2699181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4E2417F-981C-4B7A-98B1-08942CAE8369}" type="slidenum">
              <a:rPr lang="en-US" smtClean="0"/>
              <a:t>1</a:t>
            </a:fld>
            <a:endParaRPr lang="en-US"/>
          </a:p>
        </p:txBody>
      </p:sp>
    </p:spTree>
    <p:extLst>
      <p:ext uri="{BB962C8B-B14F-4D97-AF65-F5344CB8AC3E}">
        <p14:creationId xmlns:p14="http://schemas.microsoft.com/office/powerpoint/2010/main" val="11402352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p>
        </p:txBody>
      </p:sp>
      <p:sp>
        <p:nvSpPr>
          <p:cNvPr id="4" name="Date Placeholder 3"/>
          <p:cNvSpPr>
            <a:spLocks noGrp="1"/>
          </p:cNvSpPr>
          <p:nvPr>
            <p:ph type="dt" sz="half" idx="10"/>
          </p:nvPr>
        </p:nvSpPr>
        <p:spPr/>
        <p:txBody>
          <a:bodyPr/>
          <a:lstStyle/>
          <a:p>
            <a:fld id="{56D714C7-5D32-4186-8C11-07CE3FEEAB4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6B93E4-2468-4590-815F-C0132EADDF03}" type="slidenum">
              <a:rPr lang="en-US" smtClean="0"/>
              <a:t>‹#›</a:t>
            </a:fld>
            <a:endParaRPr lang="en-US"/>
          </a:p>
        </p:txBody>
      </p:sp>
    </p:spTree>
    <p:extLst>
      <p:ext uri="{BB962C8B-B14F-4D97-AF65-F5344CB8AC3E}">
        <p14:creationId xmlns:p14="http://schemas.microsoft.com/office/powerpoint/2010/main" val="220067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D714C7-5D32-4186-8C11-07CE3FEEAB4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6B93E4-2468-4590-815F-C0132EADDF03}" type="slidenum">
              <a:rPr lang="en-US" smtClean="0"/>
              <a:t>‹#›</a:t>
            </a:fld>
            <a:endParaRPr lang="en-US"/>
          </a:p>
        </p:txBody>
      </p:sp>
    </p:spTree>
    <p:extLst>
      <p:ext uri="{BB962C8B-B14F-4D97-AF65-F5344CB8AC3E}">
        <p14:creationId xmlns:p14="http://schemas.microsoft.com/office/powerpoint/2010/main" val="156097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tint val="82000"/>
                  </a:schemeClr>
                </a:solidFill>
              </a:defRPr>
            </a:lvl1pPr>
            <a:lvl2pPr marL="2194560" indent="0">
              <a:buNone/>
              <a:defRPr sz="9600">
                <a:solidFill>
                  <a:schemeClr val="tx1">
                    <a:tint val="82000"/>
                  </a:schemeClr>
                </a:solidFill>
              </a:defRPr>
            </a:lvl2pPr>
            <a:lvl3pPr marL="4389120" indent="0">
              <a:buNone/>
              <a:defRPr sz="8640">
                <a:solidFill>
                  <a:schemeClr val="tx1">
                    <a:tint val="82000"/>
                  </a:schemeClr>
                </a:solidFill>
              </a:defRPr>
            </a:lvl3pPr>
            <a:lvl4pPr marL="6583680" indent="0">
              <a:buNone/>
              <a:defRPr sz="7680">
                <a:solidFill>
                  <a:schemeClr val="tx1">
                    <a:tint val="82000"/>
                  </a:schemeClr>
                </a:solidFill>
              </a:defRPr>
            </a:lvl4pPr>
            <a:lvl5pPr marL="8778240" indent="0">
              <a:buNone/>
              <a:defRPr sz="7680">
                <a:solidFill>
                  <a:schemeClr val="tx1">
                    <a:tint val="82000"/>
                  </a:schemeClr>
                </a:solidFill>
              </a:defRPr>
            </a:lvl5pPr>
            <a:lvl6pPr marL="10972800" indent="0">
              <a:buNone/>
              <a:defRPr sz="7680">
                <a:solidFill>
                  <a:schemeClr val="tx1">
                    <a:tint val="82000"/>
                  </a:schemeClr>
                </a:solidFill>
              </a:defRPr>
            </a:lvl6pPr>
            <a:lvl7pPr marL="13167360" indent="0">
              <a:buNone/>
              <a:defRPr sz="7680">
                <a:solidFill>
                  <a:schemeClr val="tx1">
                    <a:tint val="82000"/>
                  </a:schemeClr>
                </a:solidFill>
              </a:defRPr>
            </a:lvl7pPr>
            <a:lvl8pPr marL="15361920" indent="0">
              <a:buNone/>
              <a:defRPr sz="7680">
                <a:solidFill>
                  <a:schemeClr val="tx1">
                    <a:tint val="82000"/>
                  </a:schemeClr>
                </a:solidFill>
              </a:defRPr>
            </a:lvl8pPr>
            <a:lvl9pPr marL="17556480" indent="0">
              <a:buNone/>
              <a:defRPr sz="768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D714C7-5D32-4186-8C11-07CE3FEEAB4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6B93E4-2468-4590-815F-C0132EADDF03}" type="slidenum">
              <a:rPr lang="en-US" smtClean="0"/>
              <a:t>‹#›</a:t>
            </a:fld>
            <a:endParaRPr lang="en-US"/>
          </a:p>
        </p:txBody>
      </p:sp>
    </p:spTree>
    <p:extLst>
      <p:ext uri="{BB962C8B-B14F-4D97-AF65-F5344CB8AC3E}">
        <p14:creationId xmlns:p14="http://schemas.microsoft.com/office/powerpoint/2010/main" val="2633691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6D714C7-5D32-4186-8C11-07CE3FEEAB4B}"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6B93E4-2468-4590-815F-C0132EADDF03}" type="slidenum">
              <a:rPr lang="en-US" smtClean="0"/>
              <a:t>‹#›</a:t>
            </a:fld>
            <a:endParaRPr lang="en-US"/>
          </a:p>
        </p:txBody>
      </p:sp>
    </p:spTree>
    <p:extLst>
      <p:ext uri="{BB962C8B-B14F-4D97-AF65-F5344CB8AC3E}">
        <p14:creationId xmlns:p14="http://schemas.microsoft.com/office/powerpoint/2010/main" val="2771231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6D714C7-5D32-4186-8C11-07CE3FEEAB4B}" type="datetimeFigureOut">
              <a:rPr lang="en-US" smtClean="0"/>
              <a:t>10/9/2026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6B93E4-2468-4590-815F-C0132EADDF03}" type="slidenum">
              <a:rPr lang="en-US" smtClean="0"/>
              <a:t>‹#›</a:t>
            </a:fld>
            <a:endParaRPr lang="en-US"/>
          </a:p>
        </p:txBody>
      </p:sp>
    </p:spTree>
    <p:extLst>
      <p:ext uri="{BB962C8B-B14F-4D97-AF65-F5344CB8AC3E}">
        <p14:creationId xmlns:p14="http://schemas.microsoft.com/office/powerpoint/2010/main" val="927109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6D714C7-5D32-4186-8C11-07CE3FEEAB4B}" type="datetimeFigureOut">
              <a:rPr lang="en-US" smtClean="0"/>
              <a:t>10/9/2026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6B93E4-2468-4590-815F-C0132EADDF03}" type="slidenum">
              <a:rPr lang="en-US" smtClean="0"/>
              <a:t>‹#›</a:t>
            </a:fld>
            <a:endParaRPr lang="en-US"/>
          </a:p>
        </p:txBody>
      </p:sp>
    </p:spTree>
    <p:extLst>
      <p:ext uri="{BB962C8B-B14F-4D97-AF65-F5344CB8AC3E}">
        <p14:creationId xmlns:p14="http://schemas.microsoft.com/office/powerpoint/2010/main" val="319836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D714C7-5D32-4186-8C11-07CE3FEEAB4B}" type="datetimeFigureOut">
              <a:rPr lang="en-US" smtClean="0"/>
              <a:t>10/9/2026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6B93E4-2468-4590-815F-C0132EADDF03}" type="slidenum">
              <a:rPr lang="en-US" smtClean="0"/>
              <a:t>‹#›</a:t>
            </a:fld>
            <a:endParaRPr lang="en-US"/>
          </a:p>
        </p:txBody>
      </p:sp>
    </p:spTree>
    <p:extLst>
      <p:ext uri="{BB962C8B-B14F-4D97-AF65-F5344CB8AC3E}">
        <p14:creationId xmlns:p14="http://schemas.microsoft.com/office/powerpoint/2010/main" val="2788729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56D714C7-5D32-4186-8C11-07CE3FEEAB4B}"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6B93E4-2468-4590-815F-C0132EADDF03}" type="slidenum">
              <a:rPr lang="en-US" smtClean="0"/>
              <a:t>‹#›</a:t>
            </a:fld>
            <a:endParaRPr lang="en-US"/>
          </a:p>
        </p:txBody>
      </p:sp>
    </p:spTree>
    <p:extLst>
      <p:ext uri="{BB962C8B-B14F-4D97-AF65-F5344CB8AC3E}">
        <p14:creationId xmlns:p14="http://schemas.microsoft.com/office/powerpoint/2010/main" val="1053171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56D714C7-5D32-4186-8C11-07CE3FEEAB4B}" type="datetimeFigureOut">
              <a:rPr lang="en-US" smtClean="0"/>
              <a:t>10/9/2026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6B93E4-2468-4590-815F-C0132EADDF03}" type="slidenum">
              <a:rPr lang="en-US" smtClean="0"/>
              <a:t>‹#›</a:t>
            </a:fld>
            <a:endParaRPr lang="en-US"/>
          </a:p>
        </p:txBody>
      </p:sp>
    </p:spTree>
    <p:extLst>
      <p:ext uri="{BB962C8B-B14F-4D97-AF65-F5344CB8AC3E}">
        <p14:creationId xmlns:p14="http://schemas.microsoft.com/office/powerpoint/2010/main" val="2986112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D714C7-5D32-4186-8C11-07CE3FEEAB4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6B93E4-2468-4590-815F-C0132EADDF03}" type="slidenum">
              <a:rPr lang="en-US" smtClean="0"/>
              <a:t>‹#›</a:t>
            </a:fld>
            <a:endParaRPr lang="en-US"/>
          </a:p>
        </p:txBody>
      </p:sp>
    </p:spTree>
    <p:extLst>
      <p:ext uri="{BB962C8B-B14F-4D97-AF65-F5344CB8AC3E}">
        <p14:creationId xmlns:p14="http://schemas.microsoft.com/office/powerpoint/2010/main" val="1553939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D714C7-5D32-4186-8C11-07CE3FEEAB4B}" type="datetimeFigureOut">
              <a:rPr lang="en-US" smtClean="0"/>
              <a:t>10/9/2026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6B93E4-2468-4590-815F-C0132EADDF03}" type="slidenum">
              <a:rPr lang="en-US" smtClean="0"/>
              <a:t>‹#›</a:t>
            </a:fld>
            <a:endParaRPr lang="en-US"/>
          </a:p>
        </p:txBody>
      </p:sp>
    </p:spTree>
    <p:extLst>
      <p:ext uri="{BB962C8B-B14F-4D97-AF65-F5344CB8AC3E}">
        <p14:creationId xmlns:p14="http://schemas.microsoft.com/office/powerpoint/2010/main" val="1101660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82000"/>
                  </a:schemeClr>
                </a:solidFill>
              </a:defRPr>
            </a:lvl1pPr>
          </a:lstStyle>
          <a:p>
            <a:fld id="{56D714C7-5D32-4186-8C11-07CE3FEEAB4B}" type="datetimeFigureOut">
              <a:rPr lang="en-US" smtClean="0"/>
              <a:t>10/9/2026</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82000"/>
                  </a:schemeClr>
                </a:solidFill>
              </a:defRPr>
            </a:lvl1pPr>
          </a:lstStyle>
          <a:p>
            <a:fld id="{FB6B93E4-2468-4590-815F-C0132EADDF03}" type="slidenum">
              <a:rPr lang="en-US" smtClean="0"/>
              <a:t>‹#›</a:t>
            </a:fld>
            <a:endParaRPr lang="en-US"/>
          </a:p>
        </p:txBody>
      </p:sp>
    </p:spTree>
    <p:extLst>
      <p:ext uri="{BB962C8B-B14F-4D97-AF65-F5344CB8AC3E}">
        <p14:creationId xmlns:p14="http://schemas.microsoft.com/office/powerpoint/2010/main" val="4019190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svg"/><Relationship Id="rId15" Type="http://schemas.openxmlformats.org/officeDocument/2006/relationships/image" Target="../media/image13.jpe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FDE31C-2032-5B1B-4638-566C740F960C}"/>
              </a:ext>
            </a:extLst>
          </p:cNvPr>
          <p:cNvPicPr>
            <a:picLocks noChangeAspect="1"/>
          </p:cNvPicPr>
          <p:nvPr/>
        </p:nvPicPr>
        <p:blipFill>
          <a:blip r:embed="rId3">
            <a:extLst>
              <a:ext uri="{28A0092B-C50C-407E-A947-70E740481C1C}">
                <a14:useLocalDpi xmlns:a14="http://schemas.microsoft.com/office/drawing/2010/main" val="0"/>
              </a:ext>
            </a:extLst>
          </a:blip>
          <a:srcRect l="2993" t="4186" r="10470" b="10329"/>
          <a:stretch>
            <a:fillRect/>
          </a:stretch>
        </p:blipFill>
        <p:spPr>
          <a:xfrm>
            <a:off x="217713" y="15284714"/>
            <a:ext cx="27253265" cy="17420325"/>
          </a:xfrm>
          <a:prstGeom prst="rect">
            <a:avLst/>
          </a:prstGeom>
        </p:spPr>
      </p:pic>
      <p:sp>
        <p:nvSpPr>
          <p:cNvPr id="25" name="Rectangle 24">
            <a:extLst>
              <a:ext uri="{FF2B5EF4-FFF2-40B4-BE49-F238E27FC236}">
                <a16:creationId xmlns:a16="http://schemas.microsoft.com/office/drawing/2014/main" id="{B2AE09F2-166B-965D-C412-ADAF15526516}"/>
              </a:ext>
            </a:extLst>
          </p:cNvPr>
          <p:cNvSpPr>
            <a:spLocks/>
          </p:cNvSpPr>
          <p:nvPr/>
        </p:nvSpPr>
        <p:spPr>
          <a:xfrm>
            <a:off x="21581679" y="2877127"/>
            <a:ext cx="22072611" cy="12253283"/>
          </a:xfrm>
          <a:prstGeom prst="rect">
            <a:avLst/>
          </a:prstGeom>
          <a:solidFill>
            <a:srgbClr val="71786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7561A19-75B3-00D7-C1BA-19E4210CA7C3}"/>
              </a:ext>
            </a:extLst>
          </p:cNvPr>
          <p:cNvSpPr>
            <a:spLocks/>
          </p:cNvSpPr>
          <p:nvPr/>
        </p:nvSpPr>
        <p:spPr>
          <a:xfrm>
            <a:off x="27594363" y="15284714"/>
            <a:ext cx="16059928" cy="17420325"/>
          </a:xfrm>
          <a:prstGeom prst="rect">
            <a:avLst/>
          </a:prstGeom>
          <a:solidFill>
            <a:srgbClr val="1358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52990B2-64E4-BC00-7987-D4DC2EB56280}"/>
              </a:ext>
            </a:extLst>
          </p:cNvPr>
          <p:cNvSpPr/>
          <p:nvPr/>
        </p:nvSpPr>
        <p:spPr>
          <a:xfrm>
            <a:off x="0" y="0"/>
            <a:ext cx="43891200" cy="2619893"/>
          </a:xfrm>
          <a:prstGeom prst="rect">
            <a:avLst/>
          </a:prstGeom>
          <a:solidFill>
            <a:srgbClr val="DA632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TextBox 3">
            <a:extLst>
              <a:ext uri="{FF2B5EF4-FFF2-40B4-BE49-F238E27FC236}">
                <a16:creationId xmlns:a16="http://schemas.microsoft.com/office/drawing/2014/main" id="{C6BE2B42-7371-2A59-1239-701FB0B8AFA9}"/>
              </a:ext>
            </a:extLst>
          </p:cNvPr>
          <p:cNvSpPr txBox="1"/>
          <p:nvPr/>
        </p:nvSpPr>
        <p:spPr>
          <a:xfrm>
            <a:off x="0" y="213360"/>
            <a:ext cx="43891200" cy="2215991"/>
          </a:xfrm>
          <a:prstGeom prst="rect">
            <a:avLst/>
          </a:prstGeom>
          <a:noFill/>
        </p:spPr>
        <p:txBody>
          <a:bodyPr wrap="square" rtlCol="0">
            <a:spAutoFit/>
          </a:bodyPr>
          <a:lstStyle/>
          <a:p>
            <a:pPr algn="ctr"/>
            <a:r>
              <a:rPr lang="en-US" sz="13800">
                <a:solidFill>
                  <a:schemeClr val="bg1"/>
                </a:solidFill>
                <a:latin typeface="Oswald Medium" panose="00000600000000000000" pitchFamily="2" charset="0"/>
              </a:rPr>
              <a:t>Spring Chinook and Cascades 2026</a:t>
            </a:r>
          </a:p>
        </p:txBody>
      </p:sp>
      <p:pic>
        <p:nvPicPr>
          <p:cNvPr id="7" name="Picture 6">
            <a:extLst>
              <a:ext uri="{FF2B5EF4-FFF2-40B4-BE49-F238E27FC236}">
                <a16:creationId xmlns:a16="http://schemas.microsoft.com/office/drawing/2014/main" id="{8489EC1B-6C57-1591-C1E0-FC484000B1A3}"/>
              </a:ext>
            </a:extLst>
          </p:cNvPr>
          <p:cNvPicPr>
            <a:picLocks noChangeAspect="1"/>
          </p:cNvPicPr>
          <p:nvPr/>
        </p:nvPicPr>
        <p:blipFill>
          <a:blip r:embed="rId4"/>
          <a:stretch>
            <a:fillRect/>
          </a:stretch>
        </p:blipFill>
        <p:spPr>
          <a:xfrm>
            <a:off x="-14160285" y="10024676"/>
            <a:ext cx="10898121" cy="6220693"/>
          </a:xfrm>
          <a:prstGeom prst="rect">
            <a:avLst/>
          </a:prstGeom>
        </p:spPr>
      </p:pic>
      <p:graphicFrame>
        <p:nvGraphicFramePr>
          <p:cNvPr id="14" name="Table 13">
            <a:extLst>
              <a:ext uri="{FF2B5EF4-FFF2-40B4-BE49-F238E27FC236}">
                <a16:creationId xmlns:a16="http://schemas.microsoft.com/office/drawing/2014/main" id="{87FCA217-DBE6-7C50-89D7-4676DBB4FE41}"/>
              </a:ext>
            </a:extLst>
          </p:cNvPr>
          <p:cNvGraphicFramePr>
            <a:graphicFrameLocks noGrp="1"/>
          </p:cNvGraphicFramePr>
          <p:nvPr>
            <p:extLst>
              <p:ext uri="{D42A27DB-BD31-4B8C-83A1-F6EECF244321}">
                <p14:modId xmlns:p14="http://schemas.microsoft.com/office/powerpoint/2010/main" val="758342324"/>
              </p:ext>
            </p:extLst>
          </p:nvPr>
        </p:nvGraphicFramePr>
        <p:xfrm>
          <a:off x="217713" y="2875865"/>
          <a:ext cx="21151872" cy="12253283"/>
        </p:xfrm>
        <a:graphic>
          <a:graphicData uri="http://schemas.openxmlformats.org/drawingml/2006/table">
            <a:tbl>
              <a:tblPr firstRow="1" bandRow="1">
                <a:tableStyleId>{5C22544A-7EE6-4342-B048-85BDC9FD1C3A}</a:tableStyleId>
              </a:tblPr>
              <a:tblGrid>
                <a:gridCol w="6877253">
                  <a:extLst>
                    <a:ext uri="{9D8B030D-6E8A-4147-A177-3AD203B41FA5}">
                      <a16:colId xmlns:a16="http://schemas.microsoft.com/office/drawing/2014/main" val="1361653355"/>
                    </a:ext>
                  </a:extLst>
                </a:gridCol>
                <a:gridCol w="2998888">
                  <a:extLst>
                    <a:ext uri="{9D8B030D-6E8A-4147-A177-3AD203B41FA5}">
                      <a16:colId xmlns:a16="http://schemas.microsoft.com/office/drawing/2014/main" val="814522731"/>
                    </a:ext>
                  </a:extLst>
                </a:gridCol>
                <a:gridCol w="2973996">
                  <a:extLst>
                    <a:ext uri="{9D8B030D-6E8A-4147-A177-3AD203B41FA5}">
                      <a16:colId xmlns:a16="http://schemas.microsoft.com/office/drawing/2014/main" val="3722146507"/>
                    </a:ext>
                  </a:extLst>
                </a:gridCol>
                <a:gridCol w="3433614">
                  <a:extLst>
                    <a:ext uri="{9D8B030D-6E8A-4147-A177-3AD203B41FA5}">
                      <a16:colId xmlns:a16="http://schemas.microsoft.com/office/drawing/2014/main" val="4089160211"/>
                    </a:ext>
                  </a:extLst>
                </a:gridCol>
                <a:gridCol w="2421578">
                  <a:extLst>
                    <a:ext uri="{9D8B030D-6E8A-4147-A177-3AD203B41FA5}">
                      <a16:colId xmlns:a16="http://schemas.microsoft.com/office/drawing/2014/main" val="3891034605"/>
                    </a:ext>
                  </a:extLst>
                </a:gridCol>
                <a:gridCol w="2446543">
                  <a:extLst>
                    <a:ext uri="{9D8B030D-6E8A-4147-A177-3AD203B41FA5}">
                      <a16:colId xmlns:a16="http://schemas.microsoft.com/office/drawing/2014/main" val="4014681417"/>
                    </a:ext>
                  </a:extLst>
                </a:gridCol>
              </a:tblGrid>
              <a:tr h="1401757">
                <a:tc>
                  <a:txBody>
                    <a:bodyPr/>
                    <a:lstStyle/>
                    <a:p>
                      <a:r>
                        <a:rPr lang="en-US" sz="3600"/>
                        <a:t>Project(s) Name</a:t>
                      </a:r>
                    </a:p>
                  </a:txBody>
                  <a:tcPr marL="365760" marT="91440" marB="91440"/>
                </a:tc>
                <a:tc>
                  <a:txBody>
                    <a:bodyPr/>
                    <a:lstStyle/>
                    <a:p>
                      <a:r>
                        <a:rPr lang="en-US" sz="3600"/>
                        <a:t>Sponsor(s)</a:t>
                      </a:r>
                    </a:p>
                  </a:txBody>
                  <a:tcPr marL="365760" marT="91440" marB="91440"/>
                </a:tc>
                <a:tc>
                  <a:txBody>
                    <a:bodyPr/>
                    <a:lstStyle/>
                    <a:p>
                      <a:r>
                        <a:rPr lang="en-US" sz="3600"/>
                        <a:t>Project Cost</a:t>
                      </a:r>
                    </a:p>
                  </a:txBody>
                  <a:tcPr marL="365760" marT="91440" marB="91440"/>
                </a:tc>
                <a:tc>
                  <a:txBody>
                    <a:bodyPr/>
                    <a:lstStyle/>
                    <a:p>
                      <a:r>
                        <a:rPr lang="en-US" sz="3600"/>
                        <a:t>Current Status</a:t>
                      </a:r>
                    </a:p>
                  </a:txBody>
                  <a:tcPr marL="365760" marT="91440" marB="91440"/>
                </a:tc>
                <a:tc>
                  <a:txBody>
                    <a:bodyPr/>
                    <a:lstStyle/>
                    <a:p>
                      <a:r>
                        <a:rPr lang="en-US" sz="3600"/>
                        <a:t>Project End</a:t>
                      </a:r>
                    </a:p>
                  </a:txBody>
                  <a:tcPr marL="365760" marT="91440" marB="91440"/>
                </a:tc>
                <a:tc>
                  <a:txBody>
                    <a:bodyPr/>
                    <a:lstStyle/>
                    <a:p>
                      <a:r>
                        <a:rPr lang="en-US" sz="3600"/>
                        <a:t>River miles</a:t>
                      </a:r>
                    </a:p>
                  </a:txBody>
                  <a:tcPr marL="365760" marT="91440" marB="91440"/>
                </a:tc>
                <a:extLst>
                  <a:ext uri="{0D108BD9-81ED-4DB2-BD59-A6C34878D82A}">
                    <a16:rowId xmlns:a16="http://schemas.microsoft.com/office/drawing/2014/main" val="3944274973"/>
                  </a:ext>
                </a:extLst>
              </a:tr>
              <a:tr h="734253">
                <a:tc>
                  <a:txBody>
                    <a:bodyPr/>
                    <a:lstStyle/>
                    <a:p>
                      <a:pPr algn="l"/>
                      <a:r>
                        <a:rPr lang="en-US" sz="3200"/>
                        <a:t>Chehalis RM 56.5 to 58</a:t>
                      </a:r>
                    </a:p>
                  </a:txBody>
                  <a:tcPr marL="914400" marT="91440" marB="91440" anchor="ct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Thurston CD</a:t>
                      </a:r>
                    </a:p>
                  </a:txBody>
                  <a:tcPr marL="365760" marT="91440" marB="91440" anchor="ctr"/>
                </a:tc>
                <a:tc>
                  <a:txBody>
                    <a:bodyPr/>
                    <a:lstStyle/>
                    <a:p>
                      <a:pPr algn="l"/>
                      <a:r>
                        <a:rPr lang="en-US" sz="3200"/>
                        <a:t>$150,000</a:t>
                      </a:r>
                    </a:p>
                  </a:txBody>
                  <a:tcPr marL="365760" marT="91440" marB="91440" anchor="ctr"/>
                </a:tc>
                <a:tc>
                  <a:txBody>
                    <a:bodyPr/>
                    <a:lstStyle/>
                    <a:p>
                      <a:pPr algn="l"/>
                      <a:r>
                        <a:rPr lang="en-US" sz="3200"/>
                        <a:t>Site assessment </a:t>
                      </a:r>
                    </a:p>
                  </a:txBody>
                  <a:tcPr marL="365760" marT="91440" marB="91440" anchor="ctr"/>
                </a:tc>
                <a:tc>
                  <a:txBody>
                    <a:bodyPr/>
                    <a:lstStyle/>
                    <a:p>
                      <a:pPr algn="l"/>
                      <a:r>
                        <a:rPr lang="en-US" sz="3200"/>
                        <a:t>2027</a:t>
                      </a:r>
                    </a:p>
                  </a:txBody>
                  <a:tcPr marL="365760" marT="91440" marB="91440" anchor="ct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(TBD)</a:t>
                      </a:r>
                    </a:p>
                  </a:txBody>
                  <a:tcPr marL="365760" marT="91440" marB="91440" anchor="ctr"/>
                </a:tc>
                <a:extLst>
                  <a:ext uri="{0D108BD9-81ED-4DB2-BD59-A6C34878D82A}">
                    <a16:rowId xmlns:a16="http://schemas.microsoft.com/office/drawing/2014/main" val="4202923826"/>
                  </a:ext>
                </a:extLst>
              </a:tr>
              <a:tr h="734253">
                <a:tc>
                  <a:txBody>
                    <a:bodyPr/>
                    <a:lstStyle/>
                    <a:p>
                      <a:pPr algn="l"/>
                      <a:r>
                        <a:rPr lang="en-US" sz="3200"/>
                        <a:t>Riverbend Ranch</a:t>
                      </a:r>
                    </a:p>
                  </a:txBody>
                  <a:tcPr marL="914400" marT="91440" marB="91440" anchor="ctr"/>
                </a:tc>
                <a:tc>
                  <a:txBody>
                    <a:bodyPr/>
                    <a:lstStyle/>
                    <a:p>
                      <a:pPr algn="l"/>
                      <a:r>
                        <a:rPr lang="en-US" sz="3200"/>
                        <a:t>Thurston CD</a:t>
                      </a:r>
                    </a:p>
                  </a:txBody>
                  <a:tcPr marL="365760" marT="91440" marB="91440" anchor="ctr"/>
                </a:tc>
                <a:tc>
                  <a:txBody>
                    <a:bodyPr/>
                    <a:lstStyle/>
                    <a:p>
                      <a:pPr algn="l"/>
                      <a:r>
                        <a:rPr lang="en-US" sz="3200"/>
                        <a:t>$8,184,838</a:t>
                      </a:r>
                    </a:p>
                  </a:txBody>
                  <a:tcPr marL="365760" marT="91440" marB="91440" anchor="ctr"/>
                </a:tc>
                <a:tc>
                  <a:txBody>
                    <a:bodyPr/>
                    <a:lstStyle/>
                    <a:p>
                      <a:pPr algn="l"/>
                      <a:r>
                        <a:rPr lang="en-US" sz="3200"/>
                        <a:t>Planting</a:t>
                      </a:r>
                    </a:p>
                  </a:txBody>
                  <a:tcPr marL="365760" marT="91440" marB="91440" anchor="ctr"/>
                </a:tc>
                <a:tc>
                  <a:txBody>
                    <a:bodyPr/>
                    <a:lstStyle/>
                    <a:p>
                      <a:pPr algn="l"/>
                      <a:r>
                        <a:rPr lang="en-US" sz="3200"/>
                        <a:t>2027</a:t>
                      </a:r>
                    </a:p>
                  </a:txBody>
                  <a:tcPr marL="365760" marT="91440" marB="91440" anchor="ct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2.5</a:t>
                      </a:r>
                    </a:p>
                  </a:txBody>
                  <a:tcPr marL="365760" marT="91440" marB="91440" anchor="ctr"/>
                </a:tc>
                <a:extLst>
                  <a:ext uri="{0D108BD9-81ED-4DB2-BD59-A6C34878D82A}">
                    <a16:rowId xmlns:a16="http://schemas.microsoft.com/office/drawing/2014/main" val="2166638840"/>
                  </a:ext>
                </a:extLst>
              </a:tr>
              <a:tr h="734253">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Skookumchuck EAR</a:t>
                      </a:r>
                    </a:p>
                  </a:txBody>
                  <a:tcPr marL="914400" marT="91440" marB="91440" anchor="ctr"/>
                </a:tc>
                <a:tc>
                  <a:txBody>
                    <a:bodyPr/>
                    <a:lstStyle/>
                    <a:p>
                      <a:pPr algn="l"/>
                      <a:r>
                        <a:rPr lang="en-US" sz="3200"/>
                        <a:t>WDFW</a:t>
                      </a:r>
                    </a:p>
                  </a:txBody>
                  <a:tcPr marL="365760" marT="91440" marB="91440" anchor="ctr"/>
                </a:tc>
                <a:tc>
                  <a:txBody>
                    <a:bodyPr/>
                    <a:lstStyle/>
                    <a:p>
                      <a:pPr algn="l"/>
                      <a:r>
                        <a:rPr lang="en-US" sz="3200"/>
                        <a:t>$4,047,358</a:t>
                      </a:r>
                    </a:p>
                  </a:txBody>
                  <a:tcPr marL="365760" marT="91440" marB="91440" anchor="ctr"/>
                </a:tc>
                <a:tc>
                  <a:txBody>
                    <a:bodyPr/>
                    <a:lstStyle/>
                    <a:p>
                      <a:pPr algn="l"/>
                      <a:r>
                        <a:rPr lang="en-US" sz="3200"/>
                        <a:t>Complete</a:t>
                      </a:r>
                    </a:p>
                  </a:txBody>
                  <a:tcPr marL="365760" marT="91440" marB="91440" anchor="ctr"/>
                </a:tc>
                <a:tc>
                  <a:txBody>
                    <a:bodyPr/>
                    <a:lstStyle/>
                    <a:p>
                      <a:pPr algn="l"/>
                      <a:r>
                        <a:rPr lang="en-US" sz="3200"/>
                        <a:t>2023</a:t>
                      </a:r>
                    </a:p>
                  </a:txBody>
                  <a:tcPr marL="365760" marT="91440" marB="91440" anchor="ctr"/>
                </a:tc>
                <a:tc>
                  <a:txBody>
                    <a:bodyPr/>
                    <a:lstStyle/>
                    <a:p>
                      <a:pPr algn="l"/>
                      <a:r>
                        <a:rPr lang="en-US" sz="3200"/>
                        <a:t>1.1</a:t>
                      </a:r>
                    </a:p>
                  </a:txBody>
                  <a:tcPr marL="365760" marT="91440" marB="91440" anchor="ctr"/>
                </a:tc>
                <a:extLst>
                  <a:ext uri="{0D108BD9-81ED-4DB2-BD59-A6C34878D82A}">
                    <a16:rowId xmlns:a16="http://schemas.microsoft.com/office/drawing/2014/main" val="1754849368"/>
                  </a:ext>
                </a:extLst>
              </a:tr>
              <a:tr h="734253">
                <a:tc>
                  <a:txBody>
                    <a:bodyPr/>
                    <a:lstStyle/>
                    <a:p>
                      <a:pPr algn="l"/>
                      <a:r>
                        <a:rPr lang="en-US" sz="3200"/>
                        <a:t>Skookumchuck RM 15-17</a:t>
                      </a:r>
                    </a:p>
                  </a:txBody>
                  <a:tcPr marL="914400" marT="91440" marB="91440" anchor="ctr"/>
                </a:tc>
                <a:tc>
                  <a:txBody>
                    <a:bodyPr/>
                    <a:lstStyle/>
                    <a:p>
                      <a:pPr algn="l"/>
                      <a:r>
                        <a:rPr lang="en-US" sz="3200"/>
                        <a:t>Thurston CD</a:t>
                      </a:r>
                    </a:p>
                  </a:txBody>
                  <a:tcPr marL="365760" marT="91440" marB="91440" anchor="ctr"/>
                </a:tc>
                <a:tc>
                  <a:txBody>
                    <a:bodyPr/>
                    <a:lstStyle/>
                    <a:p>
                      <a:pPr algn="l"/>
                      <a:r>
                        <a:rPr lang="en-US" sz="3200"/>
                        <a:t>$268,497</a:t>
                      </a:r>
                    </a:p>
                  </a:txBody>
                  <a:tcPr marL="365760" marT="91440" marB="91440" anchor="ctr"/>
                </a:tc>
                <a:tc>
                  <a:txBody>
                    <a:bodyPr/>
                    <a:lstStyle/>
                    <a:p>
                      <a:pPr algn="l"/>
                      <a:r>
                        <a:rPr lang="en-US" sz="3200"/>
                        <a:t>Site assessment</a:t>
                      </a:r>
                    </a:p>
                  </a:txBody>
                  <a:tcPr marL="365760" marT="91440" marB="91440" anchor="ctr"/>
                </a:tc>
                <a:tc>
                  <a:txBody>
                    <a:bodyPr/>
                    <a:lstStyle/>
                    <a:p>
                      <a:pPr algn="l"/>
                      <a:r>
                        <a:rPr lang="en-US" sz="3200"/>
                        <a:t>2027</a:t>
                      </a:r>
                    </a:p>
                  </a:txBody>
                  <a:tcPr marL="365760" marT="91440" marB="91440" anchor="ctr"/>
                </a:tc>
                <a:tc>
                  <a:txBody>
                    <a:bodyPr/>
                    <a:lstStyle/>
                    <a:p>
                      <a:pPr algn="l"/>
                      <a:r>
                        <a:rPr lang="en-US" sz="3200"/>
                        <a:t>(TBD)</a:t>
                      </a:r>
                    </a:p>
                  </a:txBody>
                  <a:tcPr marL="365760" marT="91440" marB="91440" anchor="ctr"/>
                </a:tc>
                <a:extLst>
                  <a:ext uri="{0D108BD9-81ED-4DB2-BD59-A6C34878D82A}">
                    <a16:rowId xmlns:a16="http://schemas.microsoft.com/office/drawing/2014/main" val="1898043913"/>
                  </a:ext>
                </a:extLst>
              </a:tr>
              <a:tr h="1268257">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Newaukum RM 6.7-7.1 Acquisition</a:t>
                      </a:r>
                    </a:p>
                  </a:txBody>
                  <a:tcPr marL="914400" marT="91440" marB="91440" anchor="ctr"/>
                </a:tc>
                <a:tc>
                  <a:txBody>
                    <a:bodyPr/>
                    <a:lstStyle/>
                    <a:p>
                      <a:pPr algn="l"/>
                      <a:r>
                        <a:rPr lang="en-US" sz="3200"/>
                        <a:t>Conservation NW</a:t>
                      </a:r>
                    </a:p>
                  </a:txBody>
                  <a:tcPr marL="365760" marT="91440" marB="91440" anchor="ctr"/>
                </a:tc>
                <a:tc>
                  <a:txBody>
                    <a:bodyPr/>
                    <a:lstStyle/>
                    <a:p>
                      <a:pPr algn="l"/>
                      <a:r>
                        <a:rPr lang="en-US" sz="3200"/>
                        <a:t>$245,402</a:t>
                      </a:r>
                    </a:p>
                  </a:txBody>
                  <a:tcPr marL="365760" marT="91440" marB="91440" anchor="ctr"/>
                </a:tc>
                <a:tc>
                  <a:txBody>
                    <a:bodyPr/>
                    <a:lstStyle/>
                    <a:p>
                      <a:pPr algn="l"/>
                      <a:r>
                        <a:rPr lang="en-US" sz="3200"/>
                        <a:t>In Progress</a:t>
                      </a:r>
                    </a:p>
                  </a:txBody>
                  <a:tcPr marL="365760" marT="91440" marB="91440" anchor="ctr"/>
                </a:tc>
                <a:tc>
                  <a:txBody>
                    <a:bodyPr/>
                    <a:lstStyle/>
                    <a:p>
                      <a:pPr algn="l"/>
                      <a:r>
                        <a:rPr lang="en-US" sz="3200"/>
                        <a:t>2026</a:t>
                      </a:r>
                    </a:p>
                  </a:txBody>
                  <a:tcPr marL="365760" marT="91440" marB="91440" anchor="ctr"/>
                </a:tc>
                <a:tc>
                  <a:txBody>
                    <a:bodyPr/>
                    <a:lstStyle/>
                    <a:p>
                      <a:pPr algn="l"/>
                      <a:r>
                        <a:rPr lang="en-US" sz="3200"/>
                        <a:t>(TBD)</a:t>
                      </a:r>
                    </a:p>
                  </a:txBody>
                  <a:tcPr marL="365760" marT="91440" marB="91440" anchor="ctr"/>
                </a:tc>
                <a:extLst>
                  <a:ext uri="{0D108BD9-81ED-4DB2-BD59-A6C34878D82A}">
                    <a16:rowId xmlns:a16="http://schemas.microsoft.com/office/drawing/2014/main" val="388202576"/>
                  </a:ext>
                </a:extLst>
              </a:tr>
              <a:tr h="1268257">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Lower Newaukum RM 8-9 Rest. &amp; Acq.</a:t>
                      </a:r>
                    </a:p>
                  </a:txBody>
                  <a:tcPr marL="914400" marT="91440" marB="91440" anchor="ctr"/>
                </a:tc>
                <a:tc>
                  <a:txBody>
                    <a:bodyPr/>
                    <a:lstStyle/>
                    <a:p>
                      <a:pPr algn="l"/>
                      <a:r>
                        <a:rPr lang="en-US" sz="3200"/>
                        <a:t>Lewis CD &amp; WFLT</a:t>
                      </a:r>
                    </a:p>
                  </a:txBody>
                  <a:tcPr marL="365760" marT="91440" marB="91440" anchor="ctr"/>
                </a:tc>
                <a:tc>
                  <a:txBody>
                    <a:bodyPr/>
                    <a:lstStyle/>
                    <a:p>
                      <a:pPr algn="l"/>
                      <a:r>
                        <a:rPr lang="en-US" sz="3200"/>
                        <a:t>$1,605,000</a:t>
                      </a:r>
                    </a:p>
                  </a:txBody>
                  <a:tcPr marL="365760" marT="91440" marB="91440" anchor="ctr"/>
                </a:tc>
                <a:tc>
                  <a:txBody>
                    <a:bodyPr/>
                    <a:lstStyle/>
                    <a:p>
                      <a:pPr algn="l"/>
                      <a:r>
                        <a:rPr lang="en-US" sz="3200"/>
                        <a:t>Preliminary Design</a:t>
                      </a:r>
                    </a:p>
                  </a:txBody>
                  <a:tcPr marL="365760" marT="91440" marB="91440" anchor="ctr"/>
                </a:tc>
                <a:tc>
                  <a:txBody>
                    <a:bodyPr/>
                    <a:lstStyle/>
                    <a:p>
                      <a:pPr algn="l"/>
                      <a:r>
                        <a:rPr lang="en-US" sz="3200"/>
                        <a:t>2028</a:t>
                      </a:r>
                    </a:p>
                  </a:txBody>
                  <a:tcPr marL="365760" marT="91440" marB="91440" anchor="ctr"/>
                </a:tc>
                <a:tc>
                  <a:txBody>
                    <a:bodyPr/>
                    <a:lstStyle/>
                    <a:p>
                      <a:pPr algn="l"/>
                      <a:r>
                        <a:rPr lang="en-US" sz="3200"/>
                        <a:t>1.0</a:t>
                      </a:r>
                    </a:p>
                  </a:txBody>
                  <a:tcPr marL="365760" marT="91440" marB="91440" anchor="ctr"/>
                </a:tc>
                <a:extLst>
                  <a:ext uri="{0D108BD9-81ED-4DB2-BD59-A6C34878D82A}">
                    <a16:rowId xmlns:a16="http://schemas.microsoft.com/office/drawing/2014/main" val="3483116846"/>
                  </a:ext>
                </a:extLst>
              </a:tr>
              <a:tr h="838976">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NF Newaukum Lawson Reach</a:t>
                      </a:r>
                    </a:p>
                  </a:txBody>
                  <a:tcPr marL="914400" marT="91440" marB="91440" anchor="ctr"/>
                </a:tc>
                <a:tc>
                  <a:txBody>
                    <a:bodyPr/>
                    <a:lstStyle/>
                    <a:p>
                      <a:pPr algn="l"/>
                      <a:r>
                        <a:rPr lang="en-US" sz="3200"/>
                        <a:t>Lewis CD</a:t>
                      </a:r>
                    </a:p>
                  </a:txBody>
                  <a:tcPr marL="365760" marT="91440" marB="91440" anchor="ctr"/>
                </a:tc>
                <a:tc>
                  <a:txBody>
                    <a:bodyPr/>
                    <a:lstStyle/>
                    <a:p>
                      <a:pPr algn="l"/>
                      <a:r>
                        <a:rPr lang="en-US" sz="3200"/>
                        <a:t>$5,171,997</a:t>
                      </a:r>
                    </a:p>
                  </a:txBody>
                  <a:tcPr marL="365760" marT="91440" marB="91440" anchor="ct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Construction</a:t>
                      </a:r>
                    </a:p>
                  </a:txBody>
                  <a:tcPr marL="365760" marT="91440" marB="91440" anchor="ctr"/>
                </a:tc>
                <a:tc>
                  <a:txBody>
                    <a:bodyPr/>
                    <a:lstStyle/>
                    <a:p>
                      <a:pPr algn="l"/>
                      <a:r>
                        <a:rPr lang="en-US" sz="3200"/>
                        <a:t>2030</a:t>
                      </a:r>
                    </a:p>
                  </a:txBody>
                  <a:tcPr marL="365760" marT="91440" marB="91440" anchor="ctr"/>
                </a:tc>
                <a:tc>
                  <a:txBody>
                    <a:bodyPr/>
                    <a:lstStyle/>
                    <a:p>
                      <a:pPr algn="l"/>
                      <a:r>
                        <a:rPr lang="en-US" sz="3200"/>
                        <a:t>1.3</a:t>
                      </a:r>
                    </a:p>
                  </a:txBody>
                  <a:tcPr marL="365760" marT="91440" marB="91440" anchor="ctr"/>
                </a:tc>
                <a:extLst>
                  <a:ext uri="{0D108BD9-81ED-4DB2-BD59-A6C34878D82A}">
                    <a16:rowId xmlns:a16="http://schemas.microsoft.com/office/drawing/2014/main" val="3548894301"/>
                  </a:ext>
                </a:extLst>
              </a:tr>
              <a:tr h="1268257">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Newaukum Headwater Wood Placement</a:t>
                      </a:r>
                    </a:p>
                  </a:txBody>
                  <a:tcPr marL="914400" marT="91440" marB="91440" anchor="ct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Trout Unlimited</a:t>
                      </a:r>
                    </a:p>
                  </a:txBody>
                  <a:tcPr marL="365760" marT="91440" marB="91440" anchor="ctr"/>
                </a:tc>
                <a:tc>
                  <a:txBody>
                    <a:bodyPr/>
                    <a:lstStyle/>
                    <a:p>
                      <a:pPr algn="l"/>
                      <a:r>
                        <a:rPr lang="en-US" sz="3200"/>
                        <a:t>$124,800 (ASRP)</a:t>
                      </a:r>
                    </a:p>
                  </a:txBody>
                  <a:tcPr marL="365760" marT="91440" marB="91440" anchor="ct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Site assessment </a:t>
                      </a:r>
                    </a:p>
                  </a:txBody>
                  <a:tcPr marL="365760" marT="91440" marB="91440" anchor="ctr"/>
                </a:tc>
                <a:tc>
                  <a:txBody>
                    <a:bodyPr/>
                    <a:lstStyle/>
                    <a:p>
                      <a:pPr algn="l"/>
                      <a:r>
                        <a:rPr lang="en-US" sz="3200"/>
                        <a:t>2026</a:t>
                      </a:r>
                    </a:p>
                  </a:txBody>
                  <a:tcPr marL="365760" marT="91440" marB="91440" anchor="ctr"/>
                </a:tc>
                <a:tc>
                  <a:txBody>
                    <a:bodyPr/>
                    <a:lstStyle/>
                    <a:p>
                      <a:pPr algn="l"/>
                      <a:r>
                        <a:rPr lang="en-US" sz="3200"/>
                        <a:t>(TBD)</a:t>
                      </a:r>
                    </a:p>
                  </a:txBody>
                  <a:tcPr marL="365760" marT="91440" marB="91440" anchor="ctr"/>
                </a:tc>
                <a:extLst>
                  <a:ext uri="{0D108BD9-81ED-4DB2-BD59-A6C34878D82A}">
                    <a16:rowId xmlns:a16="http://schemas.microsoft.com/office/drawing/2014/main" val="1168510597"/>
                  </a:ext>
                </a:extLst>
              </a:tr>
              <a:tr h="734253">
                <a:tc>
                  <a:txBody>
                    <a:bodyPr/>
                    <a:lstStyle/>
                    <a:p>
                      <a:pPr algn="l"/>
                      <a:r>
                        <a:rPr lang="en-US" sz="3200"/>
                        <a:t>SF Newaukum RM 14-20</a:t>
                      </a:r>
                    </a:p>
                  </a:txBody>
                  <a:tcPr marL="914400" marT="91440" marB="91440" anchor="ct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Lewis CD</a:t>
                      </a:r>
                    </a:p>
                  </a:txBody>
                  <a:tcPr marL="365760" marT="91440" marB="91440" anchor="ctr"/>
                </a:tc>
                <a:tc>
                  <a:txBody>
                    <a:bodyPr/>
                    <a:lstStyle/>
                    <a:p>
                      <a:pPr algn="l"/>
                      <a:r>
                        <a:rPr lang="en-US" sz="3200"/>
                        <a:t>$300,000</a:t>
                      </a:r>
                    </a:p>
                  </a:txBody>
                  <a:tcPr marL="365760" marT="91440" marB="91440" anchor="ct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Concept Design</a:t>
                      </a:r>
                    </a:p>
                  </a:txBody>
                  <a:tcPr marL="365760" marT="91440" marB="91440" anchor="ctr"/>
                </a:tc>
                <a:tc>
                  <a:txBody>
                    <a:bodyPr/>
                    <a:lstStyle/>
                    <a:p>
                      <a:pPr algn="l"/>
                      <a:r>
                        <a:rPr lang="en-US" sz="3200"/>
                        <a:t>2025</a:t>
                      </a:r>
                    </a:p>
                  </a:txBody>
                  <a:tcPr marL="365760" marT="91440" marB="91440" anchor="ctr"/>
                </a:tc>
                <a:tc>
                  <a:txBody>
                    <a:bodyPr/>
                    <a:lstStyle/>
                    <a:p>
                      <a:pPr algn="l"/>
                      <a:r>
                        <a:rPr lang="en-US" sz="3200"/>
                        <a:t>(TBD)</a:t>
                      </a:r>
                    </a:p>
                  </a:txBody>
                  <a:tcPr marL="365760" marT="91440" marB="91440" anchor="ctr"/>
                </a:tc>
                <a:extLst>
                  <a:ext uri="{0D108BD9-81ED-4DB2-BD59-A6C34878D82A}">
                    <a16:rowId xmlns:a16="http://schemas.microsoft.com/office/drawing/2014/main" val="3698085399"/>
                  </a:ext>
                </a:extLst>
              </a:tr>
              <a:tr h="1268257">
                <a:tc>
                  <a:txBody>
                    <a:bodyPr/>
                    <a:lstStyle/>
                    <a:p>
                      <a:pPr algn="l"/>
                      <a:r>
                        <a:rPr lang="en-US" sz="3200"/>
                        <a:t>Bernier Creek RM 1-2 Wood Placement</a:t>
                      </a:r>
                    </a:p>
                  </a:txBody>
                  <a:tcPr marL="914400" marT="91440" marB="91440" anchor="ctr"/>
                </a:tc>
                <a:tc>
                  <a:txBody>
                    <a:bodyPr/>
                    <a:lstStyle/>
                    <a:p>
                      <a:pPr algn="l"/>
                      <a:r>
                        <a:rPr lang="en-US" sz="3200"/>
                        <a:t>Trout Unlimited</a:t>
                      </a:r>
                    </a:p>
                  </a:txBody>
                  <a:tcPr marL="365760" marT="91440" marB="91440" anchor="ctr"/>
                </a:tc>
                <a:tc>
                  <a:txBody>
                    <a:bodyPr/>
                    <a:lstStyle/>
                    <a:p>
                      <a:pPr algn="l"/>
                      <a:r>
                        <a:rPr lang="en-US" sz="3200"/>
                        <a:t>$200,778 (ASRP)</a:t>
                      </a:r>
                    </a:p>
                  </a:txBody>
                  <a:tcPr marL="365760" marT="91440" marB="91440" anchor="ct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Final Design</a:t>
                      </a:r>
                    </a:p>
                  </a:txBody>
                  <a:tcPr marL="365760" marT="91440" marB="91440" anchor="ctr"/>
                </a:tc>
                <a:tc>
                  <a:txBody>
                    <a:bodyPr/>
                    <a:lstStyle/>
                    <a:p>
                      <a:pPr algn="l"/>
                      <a:r>
                        <a:rPr lang="en-US" sz="3200"/>
                        <a:t>2027</a:t>
                      </a:r>
                    </a:p>
                  </a:txBody>
                  <a:tcPr marL="365760" marT="91440" marB="91440" anchor="ctr"/>
                </a:tc>
                <a:tc>
                  <a:txBody>
                    <a:bodyPr/>
                    <a:lstStyle/>
                    <a:p>
                      <a:pPr algn="l"/>
                      <a:r>
                        <a:rPr lang="en-US" sz="3200"/>
                        <a:t>2.1</a:t>
                      </a:r>
                    </a:p>
                  </a:txBody>
                  <a:tcPr marL="365760" marT="91440" marB="91440" anchor="ctr"/>
                </a:tc>
                <a:extLst>
                  <a:ext uri="{0D108BD9-81ED-4DB2-BD59-A6C34878D82A}">
                    <a16:rowId xmlns:a16="http://schemas.microsoft.com/office/drawing/2014/main" val="3708261596"/>
                  </a:ext>
                </a:extLst>
              </a:tr>
              <a:tr h="1268257">
                <a:tc>
                  <a:txBody>
                    <a:bodyPr/>
                    <a:lstStyle/>
                    <a:p>
                      <a:pPr algn="l"/>
                      <a:r>
                        <a:rPr lang="en-US" sz="3200" err="1"/>
                        <a:t>Skookumchuck</a:t>
                      </a:r>
                      <a:r>
                        <a:rPr lang="en-US" sz="3200"/>
                        <a:t> and </a:t>
                      </a:r>
                      <a:r>
                        <a:rPr lang="en-US" sz="3200" err="1"/>
                        <a:t>Newaukum</a:t>
                      </a:r>
                      <a:r>
                        <a:rPr lang="en-US" sz="3200"/>
                        <a:t> Water Lease 2026</a:t>
                      </a:r>
                    </a:p>
                  </a:txBody>
                  <a:tcPr marL="914400" marT="91440" marB="91440" anchor="ctr"/>
                </a:tc>
                <a:tc>
                  <a:txBody>
                    <a:bodyPr/>
                    <a:lstStyle/>
                    <a:p>
                      <a:pPr algn="l"/>
                      <a:r>
                        <a:rPr lang="en-US" sz="3200"/>
                        <a:t>WA Water Trust</a:t>
                      </a:r>
                    </a:p>
                  </a:txBody>
                  <a:tcPr marL="365760" marT="91440" marB="91440" anchor="ctr"/>
                </a:tc>
                <a:tc>
                  <a:txBody>
                    <a:bodyPr/>
                    <a:lstStyle/>
                    <a:p>
                      <a:pPr algn="l"/>
                      <a:r>
                        <a:rPr lang="en-US" sz="3200"/>
                        <a:t>$62,507</a:t>
                      </a:r>
                    </a:p>
                  </a:txBody>
                  <a:tcPr marL="365760" marT="91440" marB="91440" anchor="ct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In Progress</a:t>
                      </a:r>
                    </a:p>
                  </a:txBody>
                  <a:tcPr marL="365760" marT="91440" marB="91440" anchor="ctr"/>
                </a:tc>
                <a:tc>
                  <a:txBody>
                    <a:bodyPr/>
                    <a:lstStyle/>
                    <a:p>
                      <a:pPr algn="l"/>
                      <a:r>
                        <a:rPr lang="en-US" sz="3200"/>
                        <a:t>2026</a:t>
                      </a:r>
                    </a:p>
                  </a:txBody>
                  <a:tcPr marL="365760" marT="91440" marB="91440" anchor="ctr"/>
                </a:tc>
                <a:tc>
                  <a:txBody>
                    <a:bodyPr/>
                    <a:lstStyle/>
                    <a:p>
                      <a:pPr algn="l"/>
                      <a:r>
                        <a:rPr lang="en-US" sz="3200"/>
                        <a:t>1 CFS</a:t>
                      </a:r>
                    </a:p>
                  </a:txBody>
                  <a:tcPr marL="365760" marT="91440" marB="91440" anchor="ctr"/>
                </a:tc>
                <a:extLst>
                  <a:ext uri="{0D108BD9-81ED-4DB2-BD59-A6C34878D82A}">
                    <a16:rowId xmlns:a16="http://schemas.microsoft.com/office/drawing/2014/main" val="42155967"/>
                  </a:ext>
                </a:extLst>
              </a:tr>
            </a:tbl>
          </a:graphicData>
        </a:graphic>
      </p:graphicFrame>
      <p:sp>
        <p:nvSpPr>
          <p:cNvPr id="18" name="TextBox 17">
            <a:extLst>
              <a:ext uri="{FF2B5EF4-FFF2-40B4-BE49-F238E27FC236}">
                <a16:creationId xmlns:a16="http://schemas.microsoft.com/office/drawing/2014/main" id="{54B514BC-59EA-58F3-123B-85D1BE65E40A}"/>
              </a:ext>
            </a:extLst>
          </p:cNvPr>
          <p:cNvSpPr txBox="1"/>
          <p:nvPr/>
        </p:nvSpPr>
        <p:spPr>
          <a:xfrm>
            <a:off x="21992760" y="2997207"/>
            <a:ext cx="8186793" cy="707886"/>
          </a:xfrm>
          <a:prstGeom prst="rect">
            <a:avLst/>
          </a:prstGeom>
          <a:noFill/>
        </p:spPr>
        <p:txBody>
          <a:bodyPr wrap="none" rtlCol="0">
            <a:spAutoFit/>
          </a:bodyPr>
          <a:lstStyle/>
          <a:p>
            <a:r>
              <a:rPr lang="en-US" sz="4000" b="1">
                <a:solidFill>
                  <a:schemeClr val="bg1"/>
                </a:solidFill>
              </a:rPr>
              <a:t>Restoration &amp; Protection Planning:</a:t>
            </a:r>
          </a:p>
        </p:txBody>
      </p:sp>
      <p:sp>
        <p:nvSpPr>
          <p:cNvPr id="20" name="TextBox 19">
            <a:extLst>
              <a:ext uri="{FF2B5EF4-FFF2-40B4-BE49-F238E27FC236}">
                <a16:creationId xmlns:a16="http://schemas.microsoft.com/office/drawing/2014/main" id="{183A2F17-F393-7BCB-C2F0-F01F03DBCB29}"/>
              </a:ext>
            </a:extLst>
          </p:cNvPr>
          <p:cNvSpPr txBox="1"/>
          <p:nvPr/>
        </p:nvSpPr>
        <p:spPr>
          <a:xfrm>
            <a:off x="28918774" y="15408924"/>
            <a:ext cx="13411107" cy="1107996"/>
          </a:xfrm>
          <a:prstGeom prst="rect">
            <a:avLst/>
          </a:prstGeom>
          <a:noFill/>
        </p:spPr>
        <p:txBody>
          <a:bodyPr wrap="none" rtlCol="0">
            <a:spAutoFit/>
          </a:bodyPr>
          <a:lstStyle/>
          <a:p>
            <a:r>
              <a:rPr lang="en-US" sz="6600">
                <a:solidFill>
                  <a:schemeClr val="bg1"/>
                </a:solidFill>
              </a:rPr>
              <a:t>Key Findings and Recommendations</a:t>
            </a:r>
          </a:p>
        </p:txBody>
      </p:sp>
      <p:cxnSp>
        <p:nvCxnSpPr>
          <p:cNvPr id="23" name="Straight Connector 22">
            <a:extLst>
              <a:ext uri="{FF2B5EF4-FFF2-40B4-BE49-F238E27FC236}">
                <a16:creationId xmlns:a16="http://schemas.microsoft.com/office/drawing/2014/main" id="{7F58201F-12A7-FFB6-D1DA-5D317F3C0D63}"/>
              </a:ext>
            </a:extLst>
          </p:cNvPr>
          <p:cNvCxnSpPr>
            <a:cxnSpLocks/>
          </p:cNvCxnSpPr>
          <p:nvPr/>
        </p:nvCxnSpPr>
        <p:spPr>
          <a:xfrm>
            <a:off x="29892182" y="16686275"/>
            <a:ext cx="1146429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aphicFrame>
        <p:nvGraphicFramePr>
          <p:cNvPr id="24" name="Table 23">
            <a:extLst>
              <a:ext uri="{FF2B5EF4-FFF2-40B4-BE49-F238E27FC236}">
                <a16:creationId xmlns:a16="http://schemas.microsoft.com/office/drawing/2014/main" id="{06335106-3062-7266-E20C-1F5B28C93D3A}"/>
              </a:ext>
            </a:extLst>
          </p:cNvPr>
          <p:cNvGraphicFramePr>
            <a:graphicFrameLocks noGrp="1"/>
          </p:cNvGraphicFramePr>
          <p:nvPr>
            <p:extLst>
              <p:ext uri="{D42A27DB-BD31-4B8C-83A1-F6EECF244321}">
                <p14:modId xmlns:p14="http://schemas.microsoft.com/office/powerpoint/2010/main" val="1570925191"/>
              </p:ext>
            </p:extLst>
          </p:nvPr>
        </p:nvGraphicFramePr>
        <p:xfrm>
          <a:off x="27811025" y="26469032"/>
          <a:ext cx="15658060" cy="5911963"/>
        </p:xfrm>
        <a:graphic>
          <a:graphicData uri="http://schemas.openxmlformats.org/drawingml/2006/table">
            <a:tbl>
              <a:tblPr firstRow="1" lastRow="1" bandRow="1">
                <a:tableStyleId>{5C22544A-7EE6-4342-B048-85BDC9FD1C3A}</a:tableStyleId>
              </a:tblPr>
              <a:tblGrid>
                <a:gridCol w="4459675">
                  <a:extLst>
                    <a:ext uri="{9D8B030D-6E8A-4147-A177-3AD203B41FA5}">
                      <a16:colId xmlns:a16="http://schemas.microsoft.com/office/drawing/2014/main" val="1361653355"/>
                    </a:ext>
                  </a:extLst>
                </a:gridCol>
                <a:gridCol w="2667000">
                  <a:extLst>
                    <a:ext uri="{9D8B030D-6E8A-4147-A177-3AD203B41FA5}">
                      <a16:colId xmlns:a16="http://schemas.microsoft.com/office/drawing/2014/main" val="814522731"/>
                    </a:ext>
                  </a:extLst>
                </a:gridCol>
                <a:gridCol w="4250871">
                  <a:extLst>
                    <a:ext uri="{9D8B030D-6E8A-4147-A177-3AD203B41FA5}">
                      <a16:colId xmlns:a16="http://schemas.microsoft.com/office/drawing/2014/main" val="3722146507"/>
                    </a:ext>
                  </a:extLst>
                </a:gridCol>
                <a:gridCol w="4280514">
                  <a:extLst>
                    <a:ext uri="{9D8B030D-6E8A-4147-A177-3AD203B41FA5}">
                      <a16:colId xmlns:a16="http://schemas.microsoft.com/office/drawing/2014/main" val="209712392"/>
                    </a:ext>
                  </a:extLst>
                </a:gridCol>
              </a:tblGrid>
              <a:tr h="1936678">
                <a:tc>
                  <a:txBody>
                    <a:bodyPr/>
                    <a:lstStyle/>
                    <a:p>
                      <a:r>
                        <a:rPr lang="en-US" sz="3600"/>
                        <a:t>Near Term GSU</a:t>
                      </a:r>
                    </a:p>
                  </a:txBody>
                  <a:tcPr marL="274320" marR="182880"/>
                </a:tc>
                <a:tc>
                  <a:txBody>
                    <a:bodyPr/>
                    <a:lstStyle/>
                    <a:p>
                      <a:r>
                        <a:rPr lang="en-US" sz="3600"/>
                        <a:t>ASRP Mileage Goal</a:t>
                      </a:r>
                    </a:p>
                  </a:txBody>
                  <a:tcPr marL="274320" marR="182880"/>
                </a:tc>
                <a:tc>
                  <a:txBody>
                    <a:bodyPr/>
                    <a:lstStyle/>
                    <a:p>
                      <a:r>
                        <a:rPr lang="en-US" sz="3600"/>
                        <a:t>Restored  - </a:t>
                      </a:r>
                    </a:p>
                    <a:p>
                      <a:r>
                        <a:rPr lang="en-US" sz="3600"/>
                        <a:t>In progress - </a:t>
                      </a:r>
                    </a:p>
                    <a:p>
                      <a:r>
                        <a:rPr lang="en-US" sz="3600"/>
                        <a:t>In development</a:t>
                      </a:r>
                    </a:p>
                  </a:txBody>
                  <a:tcPr marL="274320" marR="182880"/>
                </a:tc>
                <a:tc>
                  <a:txBody>
                    <a:bodyPr/>
                    <a:lstStyle/>
                    <a:p>
                      <a:r>
                        <a:rPr lang="en-US" sz="3600"/>
                        <a:t>Percentage [</a:t>
                      </a:r>
                      <a:r>
                        <a:rPr lang="en-US" sz="3600" i="1"/>
                        <a:t>percentage 2025</a:t>
                      </a:r>
                      <a:r>
                        <a:rPr lang="en-US" sz="3600"/>
                        <a:t>]</a:t>
                      </a:r>
                    </a:p>
                  </a:txBody>
                  <a:tcPr marL="274320" marR="182880"/>
                </a:tc>
                <a:extLst>
                  <a:ext uri="{0D108BD9-81ED-4DB2-BD59-A6C34878D82A}">
                    <a16:rowId xmlns:a16="http://schemas.microsoft.com/office/drawing/2014/main" val="3944274973"/>
                  </a:ext>
                </a:extLst>
              </a:tr>
              <a:tr h="1189188">
                <a:tc>
                  <a:txBody>
                    <a:bodyPr/>
                    <a:lstStyle/>
                    <a:p>
                      <a:r>
                        <a:rPr lang="en-US" sz="3200"/>
                        <a:t>Lower Skookumchuck MS</a:t>
                      </a:r>
                    </a:p>
                  </a:txBody>
                  <a:tcPr marL="274320" marR="182880" anchor="ctr"/>
                </a:tc>
                <a:tc>
                  <a:txBody>
                    <a:bodyPr/>
                    <a:lstStyle/>
                    <a:p>
                      <a:pPr algn="ctr"/>
                      <a:r>
                        <a:rPr lang="en-US" sz="3200"/>
                        <a:t>17</a:t>
                      </a:r>
                    </a:p>
                  </a:txBody>
                  <a:tcPr marL="274320" marR="182880" anchor="ctr"/>
                </a:tc>
                <a:tc>
                  <a:txBody>
                    <a:bodyPr/>
                    <a:lstStyle/>
                    <a:p>
                      <a:r>
                        <a:rPr lang="en-US" sz="3200"/>
                        <a:t>3.6 – 0.0 – 2.0</a:t>
                      </a:r>
                    </a:p>
                  </a:txBody>
                  <a:tcPr marL="274320" marR="182880"/>
                </a:tc>
                <a:tc>
                  <a:txBody>
                    <a:bodyPr/>
                    <a:lstStyle/>
                    <a:p>
                      <a:r>
                        <a:rPr lang="en-US" sz="3200"/>
                        <a:t> </a:t>
                      </a:r>
                      <a:r>
                        <a:rPr lang="en-US" sz="3200" b="1"/>
                        <a:t>33%   </a:t>
                      </a:r>
                      <a:r>
                        <a:rPr lang="en-US" sz="3200"/>
                        <a:t>[</a:t>
                      </a:r>
                      <a:r>
                        <a:rPr lang="en-US" sz="3200" i="1"/>
                        <a:t>33%</a:t>
                      </a:r>
                      <a:r>
                        <a:rPr lang="en-US" sz="3200"/>
                        <a:t>]</a:t>
                      </a:r>
                    </a:p>
                  </a:txBody>
                  <a:tcPr marL="274320" marR="182880"/>
                </a:tc>
                <a:extLst>
                  <a:ext uri="{0D108BD9-81ED-4DB2-BD59-A6C34878D82A}">
                    <a16:rowId xmlns:a16="http://schemas.microsoft.com/office/drawing/2014/main" val="2166638840"/>
                  </a:ext>
                </a:extLst>
              </a:tr>
              <a:tr h="645559">
                <a:tc>
                  <a:txBody>
                    <a:bodyPr/>
                    <a:lstStyle/>
                    <a:p>
                      <a:r>
                        <a:rPr lang="en-US" sz="3200"/>
                        <a:t>Lower Newaukum MS</a:t>
                      </a:r>
                    </a:p>
                  </a:txBody>
                  <a:tcPr marL="274320" marR="182880" anchor="ctr"/>
                </a:tc>
                <a:tc>
                  <a:txBody>
                    <a:bodyPr/>
                    <a:lstStyle/>
                    <a:p>
                      <a:pPr algn="ctr"/>
                      <a:r>
                        <a:rPr lang="en-US" sz="3200"/>
                        <a:t>8</a:t>
                      </a:r>
                    </a:p>
                  </a:txBody>
                  <a:tcPr marL="274320" marR="182880" anchor="ct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0.0 – 1.1 – 0.0</a:t>
                      </a:r>
                    </a:p>
                  </a:txBody>
                  <a:tcPr marL="274320" marR="182880"/>
                </a:tc>
                <a:tc>
                  <a:txBody>
                    <a:bodyPr/>
                    <a:lstStyle/>
                    <a:p>
                      <a:r>
                        <a:rPr lang="en-US" sz="3200" b="1"/>
                        <a:t>14%   </a:t>
                      </a:r>
                      <a:r>
                        <a:rPr lang="en-US" sz="3200"/>
                        <a:t>[</a:t>
                      </a:r>
                      <a:r>
                        <a:rPr lang="en-US" sz="3200" i="1"/>
                        <a:t>14%</a:t>
                      </a:r>
                      <a:r>
                        <a:rPr lang="en-US" sz="3200"/>
                        <a:t>]</a:t>
                      </a:r>
                    </a:p>
                  </a:txBody>
                  <a:tcPr marL="274320" marR="182880"/>
                </a:tc>
                <a:extLst>
                  <a:ext uri="{0D108BD9-81ED-4DB2-BD59-A6C34878D82A}">
                    <a16:rowId xmlns:a16="http://schemas.microsoft.com/office/drawing/2014/main" val="1754849368"/>
                  </a:ext>
                </a:extLst>
              </a:tr>
              <a:tr h="645559">
                <a:tc>
                  <a:txBody>
                    <a:bodyPr/>
                    <a:lstStyle/>
                    <a:p>
                      <a:r>
                        <a:rPr lang="en-US" sz="3200"/>
                        <a:t>SF Newaukum MS</a:t>
                      </a:r>
                    </a:p>
                  </a:txBody>
                  <a:tcPr marL="274320" marR="182880" anchor="ctr"/>
                </a:tc>
                <a:tc>
                  <a:txBody>
                    <a:bodyPr/>
                    <a:lstStyle/>
                    <a:p>
                      <a:pPr algn="ctr"/>
                      <a:r>
                        <a:rPr lang="en-US" sz="3200"/>
                        <a:t>17</a:t>
                      </a:r>
                    </a:p>
                  </a:txBody>
                  <a:tcPr marL="274320" marR="182880" anchor="ct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0.1 – 2.1 – 2.6</a:t>
                      </a:r>
                    </a:p>
                  </a:txBody>
                  <a:tcPr marL="274320" marR="182880"/>
                </a:tc>
                <a:tc>
                  <a:txBody>
                    <a:bodyPr/>
                    <a:lstStyle/>
                    <a:p>
                      <a:r>
                        <a:rPr lang="en-US" sz="3200" b="1"/>
                        <a:t>28%   </a:t>
                      </a:r>
                      <a:r>
                        <a:rPr lang="en-US" sz="3200" b="0"/>
                        <a:t>[</a:t>
                      </a:r>
                      <a:r>
                        <a:rPr lang="en-US" sz="3200" b="0" i="1"/>
                        <a:t>28%</a:t>
                      </a:r>
                      <a:r>
                        <a:rPr lang="en-US" sz="3200" b="0"/>
                        <a:t>]</a:t>
                      </a:r>
                      <a:endParaRPr lang="en-US" sz="3200" b="1"/>
                    </a:p>
                  </a:txBody>
                  <a:tcPr marL="274320" marR="182880"/>
                </a:tc>
                <a:extLst>
                  <a:ext uri="{0D108BD9-81ED-4DB2-BD59-A6C34878D82A}">
                    <a16:rowId xmlns:a16="http://schemas.microsoft.com/office/drawing/2014/main" val="1898043913"/>
                  </a:ext>
                </a:extLst>
              </a:tr>
              <a:tr h="645559">
                <a:tc>
                  <a:txBody>
                    <a:bodyPr/>
                    <a:lstStyle/>
                    <a:p>
                      <a:r>
                        <a:rPr lang="en-US" sz="3200"/>
                        <a:t>NF Newaukum MS</a:t>
                      </a:r>
                    </a:p>
                  </a:txBody>
                  <a:tcPr marL="274320" marR="182880" anchor="ctr"/>
                </a:tc>
                <a:tc>
                  <a:txBody>
                    <a:bodyPr/>
                    <a:lstStyle/>
                    <a:p>
                      <a:pPr algn="ctr"/>
                      <a:r>
                        <a:rPr lang="en-US" sz="3200"/>
                        <a:t>15</a:t>
                      </a:r>
                    </a:p>
                  </a:txBody>
                  <a:tcPr marL="274320" marR="182880" anchor="ctr"/>
                </a:tc>
                <a:tc>
                  <a:txBody>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lang="en-US" sz="3200"/>
                        <a:t>1.3 – 0.0 – 9.0</a:t>
                      </a:r>
                    </a:p>
                  </a:txBody>
                  <a:tcPr marL="274320" marR="182880"/>
                </a:tc>
                <a:tc>
                  <a:txBody>
                    <a:bodyPr/>
                    <a:lstStyle/>
                    <a:p>
                      <a:r>
                        <a:rPr lang="en-US" sz="3200"/>
                        <a:t> </a:t>
                      </a:r>
                      <a:r>
                        <a:rPr lang="en-US" sz="3200" b="1"/>
                        <a:t>67%   </a:t>
                      </a:r>
                      <a:r>
                        <a:rPr lang="en-US" sz="3200"/>
                        <a:t> [</a:t>
                      </a:r>
                      <a:r>
                        <a:rPr lang="en-US" sz="3200" i="1"/>
                        <a:t>67%</a:t>
                      </a:r>
                      <a:r>
                        <a:rPr lang="en-US" sz="3200"/>
                        <a:t>]</a:t>
                      </a:r>
                    </a:p>
                  </a:txBody>
                  <a:tcPr marL="274320" marR="182880"/>
                </a:tc>
                <a:extLst>
                  <a:ext uri="{0D108BD9-81ED-4DB2-BD59-A6C34878D82A}">
                    <a16:rowId xmlns:a16="http://schemas.microsoft.com/office/drawing/2014/main" val="3483116846"/>
                  </a:ext>
                </a:extLst>
              </a:tr>
              <a:tr h="849420">
                <a:tc>
                  <a:txBody>
                    <a:bodyPr/>
                    <a:lstStyle/>
                    <a:p>
                      <a:pPr algn="r"/>
                      <a:r>
                        <a:rPr lang="en-US" sz="4400" b="1"/>
                        <a:t>TOTAL</a:t>
                      </a:r>
                    </a:p>
                  </a:txBody>
                  <a:tcPr marL="274320" marR="365760" marT="91440"/>
                </a:tc>
                <a:tc>
                  <a:txBody>
                    <a:bodyPr/>
                    <a:lstStyle/>
                    <a:p>
                      <a:pPr algn="ctr"/>
                      <a:r>
                        <a:rPr lang="en-US" sz="4400" b="1"/>
                        <a:t>57</a:t>
                      </a:r>
                    </a:p>
                  </a:txBody>
                  <a:tcPr marL="274320" marR="182880" marT="91440"/>
                </a:tc>
                <a:tc>
                  <a:txBody>
                    <a:bodyPr/>
                    <a:lstStyle/>
                    <a:p>
                      <a:r>
                        <a:rPr lang="en-US" sz="4400" b="1"/>
                        <a:t>5.0 – 3.2 – 13.6</a:t>
                      </a:r>
                    </a:p>
                  </a:txBody>
                  <a:tcPr marL="274320" marR="182880" marT="91440"/>
                </a:tc>
                <a:tc>
                  <a:txBody>
                    <a:bodyPr/>
                    <a:lstStyle/>
                    <a:p>
                      <a:r>
                        <a:rPr lang="en-US" sz="4400" b="1"/>
                        <a:t>50%</a:t>
                      </a:r>
                    </a:p>
                  </a:txBody>
                  <a:tcPr marL="274320" marR="182880"/>
                </a:tc>
                <a:extLst>
                  <a:ext uri="{0D108BD9-81ED-4DB2-BD59-A6C34878D82A}">
                    <a16:rowId xmlns:a16="http://schemas.microsoft.com/office/drawing/2014/main" val="3548894301"/>
                  </a:ext>
                </a:extLst>
              </a:tr>
            </a:tbl>
          </a:graphicData>
        </a:graphic>
      </p:graphicFrame>
      <p:cxnSp>
        <p:nvCxnSpPr>
          <p:cNvPr id="30" name="Straight Connector 29">
            <a:extLst>
              <a:ext uri="{FF2B5EF4-FFF2-40B4-BE49-F238E27FC236}">
                <a16:creationId xmlns:a16="http://schemas.microsoft.com/office/drawing/2014/main" id="{C514628A-E432-DC16-5645-BE3914A5AD64}"/>
              </a:ext>
            </a:extLst>
          </p:cNvPr>
          <p:cNvCxnSpPr>
            <a:cxnSpLocks/>
          </p:cNvCxnSpPr>
          <p:nvPr/>
        </p:nvCxnSpPr>
        <p:spPr>
          <a:xfrm>
            <a:off x="21992760" y="10642899"/>
            <a:ext cx="2149902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58DE4119-DA59-1A60-8843-4E93109ABEBF}"/>
              </a:ext>
            </a:extLst>
          </p:cNvPr>
          <p:cNvCxnSpPr>
            <a:cxnSpLocks/>
          </p:cNvCxnSpPr>
          <p:nvPr/>
        </p:nvCxnSpPr>
        <p:spPr>
          <a:xfrm>
            <a:off x="22445072" y="3703551"/>
            <a:ext cx="10466176"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13" name="Oval 112">
            <a:extLst>
              <a:ext uri="{FF2B5EF4-FFF2-40B4-BE49-F238E27FC236}">
                <a16:creationId xmlns:a16="http://schemas.microsoft.com/office/drawing/2014/main" id="{DA3D8A52-E2F0-613D-9E1A-63C076B03DE7}"/>
              </a:ext>
            </a:extLst>
          </p:cNvPr>
          <p:cNvSpPr/>
          <p:nvPr/>
        </p:nvSpPr>
        <p:spPr>
          <a:xfrm>
            <a:off x="429808" y="4433923"/>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1</a:t>
            </a:r>
          </a:p>
        </p:txBody>
      </p:sp>
      <p:sp>
        <p:nvSpPr>
          <p:cNvPr id="114" name="Oval 113">
            <a:extLst>
              <a:ext uri="{FF2B5EF4-FFF2-40B4-BE49-F238E27FC236}">
                <a16:creationId xmlns:a16="http://schemas.microsoft.com/office/drawing/2014/main" id="{FAEB9B40-D4B7-2FA8-6CF1-CB06E07E3CD8}"/>
              </a:ext>
            </a:extLst>
          </p:cNvPr>
          <p:cNvSpPr/>
          <p:nvPr/>
        </p:nvSpPr>
        <p:spPr>
          <a:xfrm>
            <a:off x="429808" y="5168525"/>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2</a:t>
            </a:r>
          </a:p>
        </p:txBody>
      </p:sp>
      <p:sp>
        <p:nvSpPr>
          <p:cNvPr id="115" name="Oval 114">
            <a:extLst>
              <a:ext uri="{FF2B5EF4-FFF2-40B4-BE49-F238E27FC236}">
                <a16:creationId xmlns:a16="http://schemas.microsoft.com/office/drawing/2014/main" id="{24F354F9-183D-34A1-D41A-871316357C8A}"/>
              </a:ext>
            </a:extLst>
          </p:cNvPr>
          <p:cNvSpPr/>
          <p:nvPr/>
        </p:nvSpPr>
        <p:spPr>
          <a:xfrm>
            <a:off x="429808" y="5903127"/>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3</a:t>
            </a:r>
          </a:p>
        </p:txBody>
      </p:sp>
      <p:sp>
        <p:nvSpPr>
          <p:cNvPr id="116" name="Oval 115">
            <a:extLst>
              <a:ext uri="{FF2B5EF4-FFF2-40B4-BE49-F238E27FC236}">
                <a16:creationId xmlns:a16="http://schemas.microsoft.com/office/drawing/2014/main" id="{42723390-E8FA-B768-1E53-5A893CC0AC2C}"/>
              </a:ext>
            </a:extLst>
          </p:cNvPr>
          <p:cNvSpPr/>
          <p:nvPr/>
        </p:nvSpPr>
        <p:spPr>
          <a:xfrm>
            <a:off x="429808" y="6637729"/>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4</a:t>
            </a:r>
          </a:p>
        </p:txBody>
      </p:sp>
      <p:sp>
        <p:nvSpPr>
          <p:cNvPr id="117" name="Oval 116">
            <a:extLst>
              <a:ext uri="{FF2B5EF4-FFF2-40B4-BE49-F238E27FC236}">
                <a16:creationId xmlns:a16="http://schemas.microsoft.com/office/drawing/2014/main" id="{8B11EA54-E46C-0C49-F006-0712E0BFCB85}"/>
              </a:ext>
            </a:extLst>
          </p:cNvPr>
          <p:cNvSpPr/>
          <p:nvPr/>
        </p:nvSpPr>
        <p:spPr>
          <a:xfrm>
            <a:off x="429808" y="7648243"/>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5</a:t>
            </a:r>
          </a:p>
        </p:txBody>
      </p:sp>
      <p:sp>
        <p:nvSpPr>
          <p:cNvPr id="118" name="Oval 117">
            <a:extLst>
              <a:ext uri="{FF2B5EF4-FFF2-40B4-BE49-F238E27FC236}">
                <a16:creationId xmlns:a16="http://schemas.microsoft.com/office/drawing/2014/main" id="{67353299-2B21-F3F6-9C71-B3A3482B65C7}"/>
              </a:ext>
            </a:extLst>
          </p:cNvPr>
          <p:cNvSpPr/>
          <p:nvPr/>
        </p:nvSpPr>
        <p:spPr>
          <a:xfrm>
            <a:off x="429808" y="8913530"/>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6</a:t>
            </a:r>
          </a:p>
        </p:txBody>
      </p:sp>
      <p:sp>
        <p:nvSpPr>
          <p:cNvPr id="120" name="Oval 119">
            <a:extLst>
              <a:ext uri="{FF2B5EF4-FFF2-40B4-BE49-F238E27FC236}">
                <a16:creationId xmlns:a16="http://schemas.microsoft.com/office/drawing/2014/main" id="{4552006B-39BF-10DE-00B4-023C62F7BA00}"/>
              </a:ext>
            </a:extLst>
          </p:cNvPr>
          <p:cNvSpPr/>
          <p:nvPr/>
        </p:nvSpPr>
        <p:spPr>
          <a:xfrm>
            <a:off x="429808" y="9969267"/>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7</a:t>
            </a:r>
          </a:p>
        </p:txBody>
      </p:sp>
      <p:sp>
        <p:nvSpPr>
          <p:cNvPr id="121" name="Oval 120">
            <a:extLst>
              <a:ext uri="{FF2B5EF4-FFF2-40B4-BE49-F238E27FC236}">
                <a16:creationId xmlns:a16="http://schemas.microsoft.com/office/drawing/2014/main" id="{A0C092B5-C3F8-69C2-5495-0E9FE97B1B90}"/>
              </a:ext>
            </a:extLst>
          </p:cNvPr>
          <p:cNvSpPr/>
          <p:nvPr/>
        </p:nvSpPr>
        <p:spPr>
          <a:xfrm>
            <a:off x="429808" y="11025003"/>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8</a:t>
            </a:r>
          </a:p>
        </p:txBody>
      </p:sp>
      <p:sp>
        <p:nvSpPr>
          <p:cNvPr id="122" name="Oval 121">
            <a:extLst>
              <a:ext uri="{FF2B5EF4-FFF2-40B4-BE49-F238E27FC236}">
                <a16:creationId xmlns:a16="http://schemas.microsoft.com/office/drawing/2014/main" id="{28181B09-3ACB-2750-1A2F-F05F0F9D0701}"/>
              </a:ext>
            </a:extLst>
          </p:cNvPr>
          <p:cNvSpPr/>
          <p:nvPr/>
        </p:nvSpPr>
        <p:spPr>
          <a:xfrm>
            <a:off x="429808" y="12032841"/>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9</a:t>
            </a:r>
          </a:p>
        </p:txBody>
      </p:sp>
      <p:sp>
        <p:nvSpPr>
          <p:cNvPr id="123" name="Oval 122">
            <a:extLst>
              <a:ext uri="{FF2B5EF4-FFF2-40B4-BE49-F238E27FC236}">
                <a16:creationId xmlns:a16="http://schemas.microsoft.com/office/drawing/2014/main" id="{6F357289-C14F-6523-E022-87E5768554B2}"/>
              </a:ext>
            </a:extLst>
          </p:cNvPr>
          <p:cNvSpPr/>
          <p:nvPr/>
        </p:nvSpPr>
        <p:spPr>
          <a:xfrm>
            <a:off x="429807" y="13034783"/>
            <a:ext cx="529043"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10</a:t>
            </a:r>
            <a:endParaRPr lang="en-US" sz="2000"/>
          </a:p>
        </p:txBody>
      </p:sp>
      <p:sp>
        <p:nvSpPr>
          <p:cNvPr id="9" name="Rectangle 8">
            <a:extLst>
              <a:ext uri="{FF2B5EF4-FFF2-40B4-BE49-F238E27FC236}">
                <a16:creationId xmlns:a16="http://schemas.microsoft.com/office/drawing/2014/main" id="{41051B3C-5D11-11B9-9DAF-93E5221348ED}"/>
              </a:ext>
            </a:extLst>
          </p:cNvPr>
          <p:cNvSpPr>
            <a:spLocks/>
          </p:cNvSpPr>
          <p:nvPr/>
        </p:nvSpPr>
        <p:spPr>
          <a:xfrm>
            <a:off x="374723" y="22578582"/>
            <a:ext cx="6715288" cy="9926944"/>
          </a:xfrm>
          <a:prstGeom prst="rect">
            <a:avLst/>
          </a:prstGeom>
          <a:solidFill>
            <a:schemeClr val="bg1">
              <a:lumMod val="5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0D1FB821-727D-F3FB-769E-5DF6A75FB210}"/>
              </a:ext>
            </a:extLst>
          </p:cNvPr>
          <p:cNvCxnSpPr>
            <a:cxnSpLocks/>
          </p:cNvCxnSpPr>
          <p:nvPr/>
        </p:nvCxnSpPr>
        <p:spPr>
          <a:xfrm>
            <a:off x="812511" y="23039070"/>
            <a:ext cx="619484" cy="0"/>
          </a:xfrm>
          <a:prstGeom prst="line">
            <a:avLst/>
          </a:prstGeom>
          <a:ln w="38100">
            <a:solidFill>
              <a:srgbClr val="EF2C3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06E79A3D-D919-7A05-4908-C3C7DA24AB4E}"/>
              </a:ext>
            </a:extLst>
          </p:cNvPr>
          <p:cNvCxnSpPr>
            <a:cxnSpLocks/>
          </p:cNvCxnSpPr>
          <p:nvPr/>
        </p:nvCxnSpPr>
        <p:spPr>
          <a:xfrm>
            <a:off x="812511" y="23387650"/>
            <a:ext cx="619484" cy="0"/>
          </a:xfrm>
          <a:prstGeom prst="line">
            <a:avLst/>
          </a:prstGeom>
          <a:ln w="38100">
            <a:solidFill>
              <a:srgbClr val="E59C03"/>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FC41AE2A-7C57-5BC4-EF32-A09A1D2B0A4D}"/>
              </a:ext>
            </a:extLst>
          </p:cNvPr>
          <p:cNvCxnSpPr>
            <a:cxnSpLocks/>
          </p:cNvCxnSpPr>
          <p:nvPr/>
        </p:nvCxnSpPr>
        <p:spPr>
          <a:xfrm>
            <a:off x="812511" y="23736230"/>
            <a:ext cx="619484" cy="0"/>
          </a:xfrm>
          <a:prstGeom prst="line">
            <a:avLst/>
          </a:prstGeom>
          <a:ln w="38100">
            <a:solidFill>
              <a:srgbClr val="046DF6"/>
            </a:solidFill>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FB267B0C-90AC-6517-255C-50399E2AD4A3}"/>
              </a:ext>
            </a:extLst>
          </p:cNvPr>
          <p:cNvSpPr>
            <a:spLocks/>
          </p:cNvSpPr>
          <p:nvPr/>
        </p:nvSpPr>
        <p:spPr>
          <a:xfrm>
            <a:off x="812511" y="24084810"/>
            <a:ext cx="619484" cy="371475"/>
          </a:xfrm>
          <a:prstGeom prst="rect">
            <a:avLst/>
          </a:prstGeom>
          <a:noFill/>
          <a:ln w="38100">
            <a:solidFill>
              <a:srgbClr val="A45EB8"/>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3984D6E-75D0-C2EB-329A-562CCAD0DC13}"/>
              </a:ext>
            </a:extLst>
          </p:cNvPr>
          <p:cNvSpPr>
            <a:spLocks/>
          </p:cNvSpPr>
          <p:nvPr/>
        </p:nvSpPr>
        <p:spPr>
          <a:xfrm>
            <a:off x="812511" y="24728665"/>
            <a:ext cx="619484" cy="371475"/>
          </a:xfrm>
          <a:prstGeom prst="rect">
            <a:avLst/>
          </a:prstGeom>
          <a:noFill/>
          <a:ln w="38100">
            <a:solidFill>
              <a:srgbClr val="A45EB8"/>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F1C8623-74C3-5B96-7431-401A934EA554}"/>
              </a:ext>
            </a:extLst>
          </p:cNvPr>
          <p:cNvSpPr>
            <a:spLocks/>
          </p:cNvSpPr>
          <p:nvPr/>
        </p:nvSpPr>
        <p:spPr>
          <a:xfrm>
            <a:off x="801399" y="25397920"/>
            <a:ext cx="641709" cy="371475"/>
          </a:xfrm>
          <a:prstGeom prst="rect">
            <a:avLst/>
          </a:prstGeom>
          <a:pattFill prst="wdDnDiag">
            <a:fgClr>
              <a:srgbClr val="002674"/>
            </a:fgClr>
            <a:bgClr>
              <a:srgbClr val="838485"/>
            </a:bgClr>
          </a:pattFill>
          <a:ln w="38100">
            <a:solidFill>
              <a:srgbClr val="002674"/>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C053FB03-7232-5B74-1BCB-E8028A1D6227}"/>
              </a:ext>
            </a:extLst>
          </p:cNvPr>
          <p:cNvSpPr>
            <a:spLocks/>
          </p:cNvSpPr>
          <p:nvPr/>
        </p:nvSpPr>
        <p:spPr>
          <a:xfrm>
            <a:off x="977522" y="26706590"/>
            <a:ext cx="289462" cy="289462"/>
          </a:xfrm>
          <a:prstGeom prst="ellipse">
            <a:avLst/>
          </a:prstGeom>
          <a:solidFill>
            <a:srgbClr val="002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Decision 31">
            <a:extLst>
              <a:ext uri="{FF2B5EF4-FFF2-40B4-BE49-F238E27FC236}">
                <a16:creationId xmlns:a16="http://schemas.microsoft.com/office/drawing/2014/main" id="{30CD97E1-77AF-2956-34E7-80E5A27C4CB3}"/>
              </a:ext>
            </a:extLst>
          </p:cNvPr>
          <p:cNvSpPr>
            <a:spLocks/>
          </p:cNvSpPr>
          <p:nvPr/>
        </p:nvSpPr>
        <p:spPr>
          <a:xfrm>
            <a:off x="998995" y="27738395"/>
            <a:ext cx="220360" cy="370906"/>
          </a:xfrm>
          <a:prstGeom prst="flowChartDecision">
            <a:avLst/>
          </a:prstGeom>
          <a:solidFill>
            <a:srgbClr val="00267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C1C2A575-C66E-2F65-08EA-8CF20BEF0463}"/>
              </a:ext>
            </a:extLst>
          </p:cNvPr>
          <p:cNvSpPr>
            <a:spLocks/>
          </p:cNvSpPr>
          <p:nvPr/>
        </p:nvSpPr>
        <p:spPr>
          <a:xfrm>
            <a:off x="975746" y="26245760"/>
            <a:ext cx="289462" cy="289462"/>
          </a:xfrm>
          <a:prstGeom prst="ellipse">
            <a:avLst/>
          </a:prstGeom>
          <a:noFill/>
          <a:ln w="38100">
            <a:solidFill>
              <a:srgbClr val="A45EB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Decision 34">
            <a:extLst>
              <a:ext uri="{FF2B5EF4-FFF2-40B4-BE49-F238E27FC236}">
                <a16:creationId xmlns:a16="http://schemas.microsoft.com/office/drawing/2014/main" id="{5A4519BA-00C4-4C46-6358-F4359B27AB1C}"/>
              </a:ext>
            </a:extLst>
          </p:cNvPr>
          <p:cNvSpPr>
            <a:spLocks/>
          </p:cNvSpPr>
          <p:nvPr/>
        </p:nvSpPr>
        <p:spPr>
          <a:xfrm>
            <a:off x="998995" y="27257350"/>
            <a:ext cx="220360" cy="370906"/>
          </a:xfrm>
          <a:prstGeom prst="flowChartDecision">
            <a:avLst/>
          </a:prstGeom>
          <a:noFill/>
          <a:ln w="38100">
            <a:solidFill>
              <a:srgbClr val="A45EB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Graphic 40">
            <a:extLst>
              <a:ext uri="{FF2B5EF4-FFF2-40B4-BE49-F238E27FC236}">
                <a16:creationId xmlns:a16="http://schemas.microsoft.com/office/drawing/2014/main" id="{0DF4D550-E663-0008-5C0B-E2AAB2E85A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5719" y="28540931"/>
            <a:ext cx="913068" cy="463924"/>
          </a:xfrm>
          <a:prstGeom prst="rect">
            <a:avLst/>
          </a:prstGeom>
          <a:effectLst>
            <a:glow rad="38100">
              <a:schemeClr val="bg1"/>
            </a:glow>
          </a:effectLst>
        </p:spPr>
      </p:pic>
      <p:sp>
        <p:nvSpPr>
          <p:cNvPr id="43" name="Rectangle 42">
            <a:extLst>
              <a:ext uri="{FF2B5EF4-FFF2-40B4-BE49-F238E27FC236}">
                <a16:creationId xmlns:a16="http://schemas.microsoft.com/office/drawing/2014/main" id="{63C9635D-5C8F-A099-0CF7-D394069873A2}"/>
              </a:ext>
            </a:extLst>
          </p:cNvPr>
          <p:cNvSpPr>
            <a:spLocks/>
          </p:cNvSpPr>
          <p:nvPr/>
        </p:nvSpPr>
        <p:spPr>
          <a:xfrm>
            <a:off x="812511" y="29313596"/>
            <a:ext cx="619484" cy="371475"/>
          </a:xfrm>
          <a:prstGeom prst="rect">
            <a:avLst/>
          </a:prstGeom>
          <a:solidFill>
            <a:srgbClr val="84C75F"/>
          </a:solidFill>
          <a:ln w="3810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F0E62F60-384C-36CC-C9F5-D597992B216D}"/>
              </a:ext>
            </a:extLst>
          </p:cNvPr>
          <p:cNvSpPr>
            <a:spLocks/>
          </p:cNvSpPr>
          <p:nvPr/>
        </p:nvSpPr>
        <p:spPr>
          <a:xfrm>
            <a:off x="812511" y="29881256"/>
            <a:ext cx="619484" cy="371475"/>
          </a:xfrm>
          <a:prstGeom prst="rect">
            <a:avLst/>
          </a:prstGeom>
          <a:solidFill>
            <a:srgbClr val="E3EFD9"/>
          </a:solidFill>
          <a:ln w="3810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a:extLst>
              <a:ext uri="{FF2B5EF4-FFF2-40B4-BE49-F238E27FC236}">
                <a16:creationId xmlns:a16="http://schemas.microsoft.com/office/drawing/2014/main" id="{3551F01E-5566-3D97-398B-700AA5E57D06}"/>
              </a:ext>
            </a:extLst>
          </p:cNvPr>
          <p:cNvSpPr txBox="1">
            <a:spLocks/>
          </p:cNvSpPr>
          <p:nvPr/>
        </p:nvSpPr>
        <p:spPr>
          <a:xfrm>
            <a:off x="1650708" y="22884979"/>
            <a:ext cx="1140056" cy="369332"/>
          </a:xfrm>
          <a:prstGeom prst="rect">
            <a:avLst/>
          </a:prstGeom>
          <a:noFill/>
        </p:spPr>
        <p:txBody>
          <a:bodyPr wrap="none" rtlCol="0">
            <a:spAutoFit/>
          </a:bodyPr>
          <a:lstStyle/>
          <a:p>
            <a:r>
              <a:rPr lang="en-US">
                <a:solidFill>
                  <a:schemeClr val="bg1"/>
                </a:solidFill>
              </a:rPr>
              <a:t>Too warm</a:t>
            </a:r>
          </a:p>
        </p:txBody>
      </p:sp>
      <p:sp>
        <p:nvSpPr>
          <p:cNvPr id="46" name="TextBox 45">
            <a:extLst>
              <a:ext uri="{FF2B5EF4-FFF2-40B4-BE49-F238E27FC236}">
                <a16:creationId xmlns:a16="http://schemas.microsoft.com/office/drawing/2014/main" id="{049BD202-6E87-C638-4D66-DC2DD646AFDC}"/>
              </a:ext>
            </a:extLst>
          </p:cNvPr>
          <p:cNvSpPr txBox="1">
            <a:spLocks/>
          </p:cNvSpPr>
          <p:nvPr/>
        </p:nvSpPr>
        <p:spPr>
          <a:xfrm>
            <a:off x="1650708" y="23218944"/>
            <a:ext cx="1006109" cy="369332"/>
          </a:xfrm>
          <a:prstGeom prst="rect">
            <a:avLst/>
          </a:prstGeom>
          <a:noFill/>
        </p:spPr>
        <p:txBody>
          <a:bodyPr wrap="none" rtlCol="0">
            <a:spAutoFit/>
          </a:bodyPr>
          <a:lstStyle/>
          <a:p>
            <a:r>
              <a:rPr lang="en-US">
                <a:solidFill>
                  <a:schemeClr val="bg1"/>
                </a:solidFill>
              </a:rPr>
              <a:t>Suitable</a:t>
            </a:r>
          </a:p>
        </p:txBody>
      </p:sp>
      <p:sp>
        <p:nvSpPr>
          <p:cNvPr id="47" name="TextBox 46">
            <a:extLst>
              <a:ext uri="{FF2B5EF4-FFF2-40B4-BE49-F238E27FC236}">
                <a16:creationId xmlns:a16="http://schemas.microsoft.com/office/drawing/2014/main" id="{FBEB864D-AEEE-B619-DBF2-DFF7629EF21D}"/>
              </a:ext>
            </a:extLst>
          </p:cNvPr>
          <p:cNvSpPr txBox="1">
            <a:spLocks/>
          </p:cNvSpPr>
          <p:nvPr/>
        </p:nvSpPr>
        <p:spPr>
          <a:xfrm>
            <a:off x="1650708" y="23541899"/>
            <a:ext cx="992579" cy="369332"/>
          </a:xfrm>
          <a:prstGeom prst="rect">
            <a:avLst/>
          </a:prstGeom>
          <a:noFill/>
        </p:spPr>
        <p:txBody>
          <a:bodyPr wrap="none" rtlCol="0">
            <a:spAutoFit/>
          </a:bodyPr>
          <a:lstStyle/>
          <a:p>
            <a:r>
              <a:rPr lang="en-US">
                <a:solidFill>
                  <a:schemeClr val="bg1"/>
                </a:solidFill>
              </a:rPr>
              <a:t>Optimal</a:t>
            </a:r>
          </a:p>
        </p:txBody>
      </p:sp>
      <p:sp>
        <p:nvSpPr>
          <p:cNvPr id="48" name="TextBox 47">
            <a:extLst>
              <a:ext uri="{FF2B5EF4-FFF2-40B4-BE49-F238E27FC236}">
                <a16:creationId xmlns:a16="http://schemas.microsoft.com/office/drawing/2014/main" id="{B0221471-1B58-5C01-A2A0-950EEB5AD28F}"/>
              </a:ext>
            </a:extLst>
          </p:cNvPr>
          <p:cNvSpPr txBox="1">
            <a:spLocks/>
          </p:cNvSpPr>
          <p:nvPr/>
        </p:nvSpPr>
        <p:spPr>
          <a:xfrm>
            <a:off x="1650708" y="24101774"/>
            <a:ext cx="2731645" cy="369332"/>
          </a:xfrm>
          <a:prstGeom prst="rect">
            <a:avLst/>
          </a:prstGeom>
          <a:noFill/>
        </p:spPr>
        <p:txBody>
          <a:bodyPr wrap="none" rtlCol="0">
            <a:spAutoFit/>
          </a:bodyPr>
          <a:lstStyle/>
          <a:p>
            <a:r>
              <a:rPr lang="en-US">
                <a:solidFill>
                  <a:schemeClr val="bg1"/>
                </a:solidFill>
              </a:rPr>
              <a:t>Regional Restoration Plan</a:t>
            </a:r>
          </a:p>
        </p:txBody>
      </p:sp>
      <p:sp>
        <p:nvSpPr>
          <p:cNvPr id="49" name="TextBox 48">
            <a:extLst>
              <a:ext uri="{FF2B5EF4-FFF2-40B4-BE49-F238E27FC236}">
                <a16:creationId xmlns:a16="http://schemas.microsoft.com/office/drawing/2014/main" id="{B854E034-48ED-0B21-83C2-B00D29639C12}"/>
              </a:ext>
            </a:extLst>
          </p:cNvPr>
          <p:cNvSpPr txBox="1">
            <a:spLocks/>
          </p:cNvSpPr>
          <p:nvPr/>
        </p:nvSpPr>
        <p:spPr>
          <a:xfrm>
            <a:off x="1650708" y="24733245"/>
            <a:ext cx="3613810" cy="369332"/>
          </a:xfrm>
          <a:prstGeom prst="rect">
            <a:avLst/>
          </a:prstGeom>
          <a:noFill/>
        </p:spPr>
        <p:txBody>
          <a:bodyPr wrap="none" rtlCol="0">
            <a:spAutoFit/>
          </a:bodyPr>
          <a:lstStyle/>
          <a:p>
            <a:r>
              <a:rPr lang="en-US">
                <a:solidFill>
                  <a:schemeClr val="bg1"/>
                </a:solidFill>
              </a:rPr>
              <a:t>Targeted Restoration Development</a:t>
            </a:r>
          </a:p>
        </p:txBody>
      </p:sp>
      <p:sp>
        <p:nvSpPr>
          <p:cNvPr id="50" name="TextBox 49">
            <a:extLst>
              <a:ext uri="{FF2B5EF4-FFF2-40B4-BE49-F238E27FC236}">
                <a16:creationId xmlns:a16="http://schemas.microsoft.com/office/drawing/2014/main" id="{79BCCB9F-3462-5797-5B7F-E563C67CEAC7}"/>
              </a:ext>
            </a:extLst>
          </p:cNvPr>
          <p:cNvSpPr txBox="1">
            <a:spLocks/>
          </p:cNvSpPr>
          <p:nvPr/>
        </p:nvSpPr>
        <p:spPr>
          <a:xfrm>
            <a:off x="1650708" y="25397920"/>
            <a:ext cx="3478325" cy="369332"/>
          </a:xfrm>
          <a:prstGeom prst="rect">
            <a:avLst/>
          </a:prstGeom>
          <a:noFill/>
        </p:spPr>
        <p:txBody>
          <a:bodyPr wrap="none" rtlCol="0">
            <a:spAutoFit/>
          </a:bodyPr>
          <a:lstStyle/>
          <a:p>
            <a:r>
              <a:rPr lang="en-US">
                <a:solidFill>
                  <a:schemeClr val="bg1"/>
                </a:solidFill>
              </a:rPr>
              <a:t>Reach Scale Restoration Project</a:t>
            </a:r>
          </a:p>
        </p:txBody>
      </p:sp>
      <p:sp>
        <p:nvSpPr>
          <p:cNvPr id="51" name="TextBox 50">
            <a:extLst>
              <a:ext uri="{FF2B5EF4-FFF2-40B4-BE49-F238E27FC236}">
                <a16:creationId xmlns:a16="http://schemas.microsoft.com/office/drawing/2014/main" id="{CD6BE4BD-E655-42EE-0CB9-FF1CF5A1852B}"/>
              </a:ext>
            </a:extLst>
          </p:cNvPr>
          <p:cNvSpPr txBox="1">
            <a:spLocks/>
          </p:cNvSpPr>
          <p:nvPr/>
        </p:nvSpPr>
        <p:spPr>
          <a:xfrm>
            <a:off x="1650708" y="26205825"/>
            <a:ext cx="1765548" cy="369332"/>
          </a:xfrm>
          <a:prstGeom prst="rect">
            <a:avLst/>
          </a:prstGeom>
          <a:noFill/>
        </p:spPr>
        <p:txBody>
          <a:bodyPr wrap="none" rtlCol="0">
            <a:spAutoFit/>
          </a:bodyPr>
          <a:lstStyle/>
          <a:p>
            <a:r>
              <a:rPr lang="en-US">
                <a:solidFill>
                  <a:schemeClr val="bg1"/>
                </a:solidFill>
              </a:rPr>
              <a:t>Potential Future</a:t>
            </a:r>
          </a:p>
        </p:txBody>
      </p:sp>
      <p:sp>
        <p:nvSpPr>
          <p:cNvPr id="52" name="TextBox 51">
            <a:extLst>
              <a:ext uri="{FF2B5EF4-FFF2-40B4-BE49-F238E27FC236}">
                <a16:creationId xmlns:a16="http://schemas.microsoft.com/office/drawing/2014/main" id="{9CFA718D-8F9F-C123-9F44-D7AC9C9A97BD}"/>
              </a:ext>
            </a:extLst>
          </p:cNvPr>
          <p:cNvSpPr txBox="1">
            <a:spLocks/>
          </p:cNvSpPr>
          <p:nvPr/>
        </p:nvSpPr>
        <p:spPr>
          <a:xfrm>
            <a:off x="1650708" y="26666655"/>
            <a:ext cx="941733" cy="369332"/>
          </a:xfrm>
          <a:prstGeom prst="rect">
            <a:avLst/>
          </a:prstGeom>
          <a:noFill/>
        </p:spPr>
        <p:txBody>
          <a:bodyPr wrap="none" rtlCol="0">
            <a:spAutoFit/>
          </a:bodyPr>
          <a:lstStyle/>
          <a:p>
            <a:r>
              <a:rPr lang="en-US">
                <a:solidFill>
                  <a:schemeClr val="bg1"/>
                </a:solidFill>
              </a:rPr>
              <a:t>Funded</a:t>
            </a:r>
          </a:p>
        </p:txBody>
      </p:sp>
      <p:sp>
        <p:nvSpPr>
          <p:cNvPr id="57" name="TextBox 56">
            <a:extLst>
              <a:ext uri="{FF2B5EF4-FFF2-40B4-BE49-F238E27FC236}">
                <a16:creationId xmlns:a16="http://schemas.microsoft.com/office/drawing/2014/main" id="{68935D02-5E1E-2F03-7BDA-BBEDE0B910E9}"/>
              </a:ext>
            </a:extLst>
          </p:cNvPr>
          <p:cNvSpPr txBox="1">
            <a:spLocks/>
          </p:cNvSpPr>
          <p:nvPr/>
        </p:nvSpPr>
        <p:spPr>
          <a:xfrm>
            <a:off x="1650708" y="29307011"/>
            <a:ext cx="1461297" cy="369332"/>
          </a:xfrm>
          <a:prstGeom prst="rect">
            <a:avLst/>
          </a:prstGeom>
          <a:noFill/>
        </p:spPr>
        <p:txBody>
          <a:bodyPr wrap="none" rtlCol="0">
            <a:spAutoFit/>
          </a:bodyPr>
          <a:lstStyle/>
          <a:p>
            <a:r>
              <a:rPr lang="en-US">
                <a:solidFill>
                  <a:schemeClr val="bg1"/>
                </a:solidFill>
              </a:rPr>
              <a:t>Public Lands</a:t>
            </a:r>
          </a:p>
        </p:txBody>
      </p:sp>
      <p:sp>
        <p:nvSpPr>
          <p:cNvPr id="58" name="TextBox 57">
            <a:extLst>
              <a:ext uri="{FF2B5EF4-FFF2-40B4-BE49-F238E27FC236}">
                <a16:creationId xmlns:a16="http://schemas.microsoft.com/office/drawing/2014/main" id="{98FE46AD-AAD8-6D32-6737-2A371F70C3AD}"/>
              </a:ext>
            </a:extLst>
          </p:cNvPr>
          <p:cNvSpPr txBox="1">
            <a:spLocks/>
          </p:cNvSpPr>
          <p:nvPr/>
        </p:nvSpPr>
        <p:spPr>
          <a:xfrm>
            <a:off x="1650708" y="29865129"/>
            <a:ext cx="1961563" cy="369332"/>
          </a:xfrm>
          <a:prstGeom prst="rect">
            <a:avLst/>
          </a:prstGeom>
          <a:noFill/>
        </p:spPr>
        <p:txBody>
          <a:bodyPr wrap="none" rtlCol="0">
            <a:spAutoFit/>
          </a:bodyPr>
          <a:lstStyle/>
          <a:p>
            <a:r>
              <a:rPr lang="en-US">
                <a:solidFill>
                  <a:schemeClr val="bg1"/>
                </a:solidFill>
              </a:rPr>
              <a:t>Managed Forestry</a:t>
            </a:r>
          </a:p>
        </p:txBody>
      </p:sp>
      <p:sp>
        <p:nvSpPr>
          <p:cNvPr id="59" name="Rectangle 58">
            <a:extLst>
              <a:ext uri="{FF2B5EF4-FFF2-40B4-BE49-F238E27FC236}">
                <a16:creationId xmlns:a16="http://schemas.microsoft.com/office/drawing/2014/main" id="{BB0788DF-6834-CBB4-0242-02C691A70DE0}"/>
              </a:ext>
            </a:extLst>
          </p:cNvPr>
          <p:cNvSpPr>
            <a:spLocks/>
          </p:cNvSpPr>
          <p:nvPr/>
        </p:nvSpPr>
        <p:spPr>
          <a:xfrm>
            <a:off x="812511" y="30452075"/>
            <a:ext cx="619484" cy="371475"/>
          </a:xfrm>
          <a:prstGeom prst="rect">
            <a:avLst/>
          </a:prstGeom>
          <a:solidFill>
            <a:srgbClr val="E6E4DC"/>
          </a:solidFill>
          <a:ln w="38100">
            <a:solidFill>
              <a:schemeClr val="tx1">
                <a:lumMod val="65000"/>
                <a:lumOff val="3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DA3D15B6-FB0F-6AB7-C46D-3518DB534C18}"/>
              </a:ext>
            </a:extLst>
          </p:cNvPr>
          <p:cNvSpPr txBox="1">
            <a:spLocks/>
          </p:cNvSpPr>
          <p:nvPr/>
        </p:nvSpPr>
        <p:spPr>
          <a:xfrm>
            <a:off x="1650708" y="30440677"/>
            <a:ext cx="1971181" cy="369332"/>
          </a:xfrm>
          <a:prstGeom prst="rect">
            <a:avLst/>
          </a:prstGeom>
          <a:noFill/>
        </p:spPr>
        <p:txBody>
          <a:bodyPr wrap="none" rtlCol="0">
            <a:spAutoFit/>
          </a:bodyPr>
          <a:lstStyle/>
          <a:p>
            <a:r>
              <a:rPr lang="en-US">
                <a:solidFill>
                  <a:schemeClr val="bg1"/>
                </a:solidFill>
              </a:rPr>
              <a:t>ASRP Priority Area</a:t>
            </a:r>
          </a:p>
        </p:txBody>
      </p:sp>
      <p:sp>
        <p:nvSpPr>
          <p:cNvPr id="61" name="TextBox 60">
            <a:extLst>
              <a:ext uri="{FF2B5EF4-FFF2-40B4-BE49-F238E27FC236}">
                <a16:creationId xmlns:a16="http://schemas.microsoft.com/office/drawing/2014/main" id="{3E4A69F5-1AFD-3EA5-E474-4EF51E882B3D}"/>
              </a:ext>
            </a:extLst>
          </p:cNvPr>
          <p:cNvSpPr txBox="1">
            <a:spLocks/>
          </p:cNvSpPr>
          <p:nvPr/>
        </p:nvSpPr>
        <p:spPr>
          <a:xfrm>
            <a:off x="3189315" y="23103701"/>
            <a:ext cx="3397508" cy="646331"/>
          </a:xfrm>
          <a:prstGeom prst="rect">
            <a:avLst/>
          </a:prstGeom>
          <a:noFill/>
        </p:spPr>
        <p:txBody>
          <a:bodyPr wrap="square" rtlCol="0">
            <a:spAutoFit/>
          </a:bodyPr>
          <a:lstStyle/>
          <a:p>
            <a:r>
              <a:rPr lang="en-US">
                <a:solidFill>
                  <a:schemeClr val="bg1"/>
                </a:solidFill>
              </a:rPr>
              <a:t>Stream Temperature Suitability for Salmon and Steelhead</a:t>
            </a:r>
          </a:p>
        </p:txBody>
      </p:sp>
      <p:sp>
        <p:nvSpPr>
          <p:cNvPr id="62" name="Right Brace 61">
            <a:extLst>
              <a:ext uri="{FF2B5EF4-FFF2-40B4-BE49-F238E27FC236}">
                <a16:creationId xmlns:a16="http://schemas.microsoft.com/office/drawing/2014/main" id="{38C64DF5-FCE4-E2F4-016D-F09A3602ADE1}"/>
              </a:ext>
            </a:extLst>
          </p:cNvPr>
          <p:cNvSpPr>
            <a:spLocks/>
          </p:cNvSpPr>
          <p:nvPr/>
        </p:nvSpPr>
        <p:spPr>
          <a:xfrm>
            <a:off x="2875812" y="22963732"/>
            <a:ext cx="256276" cy="903610"/>
          </a:xfrm>
          <a:prstGeom prst="rightBrace">
            <a:avLst>
              <a:gd name="adj1" fmla="val 54791"/>
              <a:gd name="adj2" fmla="val 50000"/>
            </a:avLst>
          </a:prstGeom>
          <a:ln w="28575">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3" name="TextBox 62">
            <a:extLst>
              <a:ext uri="{FF2B5EF4-FFF2-40B4-BE49-F238E27FC236}">
                <a16:creationId xmlns:a16="http://schemas.microsoft.com/office/drawing/2014/main" id="{E53D379A-8413-3FD2-37A7-DE08FDABD5C8}"/>
              </a:ext>
            </a:extLst>
          </p:cNvPr>
          <p:cNvSpPr txBox="1">
            <a:spLocks/>
          </p:cNvSpPr>
          <p:nvPr/>
        </p:nvSpPr>
        <p:spPr>
          <a:xfrm>
            <a:off x="1661973" y="28553060"/>
            <a:ext cx="5150966" cy="369332"/>
          </a:xfrm>
          <a:prstGeom prst="rect">
            <a:avLst/>
          </a:prstGeom>
          <a:noFill/>
        </p:spPr>
        <p:txBody>
          <a:bodyPr wrap="square" rtlCol="0">
            <a:spAutoFit/>
          </a:bodyPr>
          <a:lstStyle/>
          <a:p>
            <a:r>
              <a:rPr lang="en-US">
                <a:solidFill>
                  <a:schemeClr val="bg1"/>
                </a:solidFill>
              </a:rPr>
              <a:t>Chehalis Basin Bass Suppression Project</a:t>
            </a:r>
          </a:p>
        </p:txBody>
      </p:sp>
      <p:sp>
        <p:nvSpPr>
          <p:cNvPr id="65" name="TextBox 64">
            <a:extLst>
              <a:ext uri="{FF2B5EF4-FFF2-40B4-BE49-F238E27FC236}">
                <a16:creationId xmlns:a16="http://schemas.microsoft.com/office/drawing/2014/main" id="{EA51B160-ADE0-8D86-BA93-02C5DD5EA464}"/>
              </a:ext>
            </a:extLst>
          </p:cNvPr>
          <p:cNvSpPr txBox="1">
            <a:spLocks/>
          </p:cNvSpPr>
          <p:nvPr/>
        </p:nvSpPr>
        <p:spPr>
          <a:xfrm>
            <a:off x="3766998" y="26291000"/>
            <a:ext cx="2403745" cy="646331"/>
          </a:xfrm>
          <a:prstGeom prst="rect">
            <a:avLst/>
          </a:prstGeom>
          <a:noFill/>
        </p:spPr>
        <p:txBody>
          <a:bodyPr wrap="square" rtlCol="0">
            <a:spAutoFit/>
          </a:bodyPr>
          <a:lstStyle/>
          <a:p>
            <a:r>
              <a:rPr lang="en-US">
                <a:solidFill>
                  <a:schemeClr val="bg1"/>
                </a:solidFill>
              </a:rPr>
              <a:t>Small Scale Restoration Project</a:t>
            </a:r>
          </a:p>
        </p:txBody>
      </p:sp>
      <p:sp>
        <p:nvSpPr>
          <p:cNvPr id="66" name="Right Brace 65">
            <a:extLst>
              <a:ext uri="{FF2B5EF4-FFF2-40B4-BE49-F238E27FC236}">
                <a16:creationId xmlns:a16="http://schemas.microsoft.com/office/drawing/2014/main" id="{DA408CBD-C6FF-35B4-9A10-85276CD8040D}"/>
              </a:ext>
            </a:extLst>
          </p:cNvPr>
          <p:cNvSpPr>
            <a:spLocks/>
          </p:cNvSpPr>
          <p:nvPr/>
        </p:nvSpPr>
        <p:spPr>
          <a:xfrm>
            <a:off x="3438334" y="26307158"/>
            <a:ext cx="256276" cy="609185"/>
          </a:xfrm>
          <a:prstGeom prst="rightBrace">
            <a:avLst>
              <a:gd name="adj1" fmla="val 54791"/>
              <a:gd name="adj2" fmla="val 50000"/>
            </a:avLst>
          </a:prstGeom>
          <a:ln w="28575">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7" name="TextBox 66">
            <a:extLst>
              <a:ext uri="{FF2B5EF4-FFF2-40B4-BE49-F238E27FC236}">
                <a16:creationId xmlns:a16="http://schemas.microsoft.com/office/drawing/2014/main" id="{A97F2296-E3F8-9FED-1FCA-6BFE8E1C7AD3}"/>
              </a:ext>
            </a:extLst>
          </p:cNvPr>
          <p:cNvSpPr txBox="1">
            <a:spLocks/>
          </p:cNvSpPr>
          <p:nvPr/>
        </p:nvSpPr>
        <p:spPr>
          <a:xfrm>
            <a:off x="3766998" y="27363493"/>
            <a:ext cx="2108026" cy="646331"/>
          </a:xfrm>
          <a:prstGeom prst="rect">
            <a:avLst/>
          </a:prstGeom>
          <a:noFill/>
        </p:spPr>
        <p:txBody>
          <a:bodyPr wrap="square" rtlCol="0">
            <a:spAutoFit/>
          </a:bodyPr>
          <a:lstStyle/>
          <a:p>
            <a:r>
              <a:rPr lang="en-US">
                <a:solidFill>
                  <a:schemeClr val="bg1"/>
                </a:solidFill>
              </a:rPr>
              <a:t>Fish Passage Barrier Correction</a:t>
            </a:r>
          </a:p>
        </p:txBody>
      </p:sp>
      <p:sp>
        <p:nvSpPr>
          <p:cNvPr id="69" name="TextBox 68">
            <a:extLst>
              <a:ext uri="{FF2B5EF4-FFF2-40B4-BE49-F238E27FC236}">
                <a16:creationId xmlns:a16="http://schemas.microsoft.com/office/drawing/2014/main" id="{11D4AF8D-7306-2B91-2DD4-157CE830E368}"/>
              </a:ext>
            </a:extLst>
          </p:cNvPr>
          <p:cNvSpPr txBox="1">
            <a:spLocks/>
          </p:cNvSpPr>
          <p:nvPr/>
        </p:nvSpPr>
        <p:spPr>
          <a:xfrm>
            <a:off x="1650708" y="27258137"/>
            <a:ext cx="1765548" cy="369332"/>
          </a:xfrm>
          <a:prstGeom prst="rect">
            <a:avLst/>
          </a:prstGeom>
          <a:noFill/>
        </p:spPr>
        <p:txBody>
          <a:bodyPr wrap="none" rtlCol="0">
            <a:spAutoFit/>
          </a:bodyPr>
          <a:lstStyle/>
          <a:p>
            <a:r>
              <a:rPr lang="en-US">
                <a:solidFill>
                  <a:schemeClr val="bg1"/>
                </a:solidFill>
              </a:rPr>
              <a:t>Potential Future</a:t>
            </a:r>
          </a:p>
        </p:txBody>
      </p:sp>
      <p:sp>
        <p:nvSpPr>
          <p:cNvPr id="70" name="TextBox 69">
            <a:extLst>
              <a:ext uri="{FF2B5EF4-FFF2-40B4-BE49-F238E27FC236}">
                <a16:creationId xmlns:a16="http://schemas.microsoft.com/office/drawing/2014/main" id="{8F621F33-6908-5288-8C55-A1D52EA858B8}"/>
              </a:ext>
            </a:extLst>
          </p:cNvPr>
          <p:cNvSpPr txBox="1">
            <a:spLocks/>
          </p:cNvSpPr>
          <p:nvPr/>
        </p:nvSpPr>
        <p:spPr>
          <a:xfrm>
            <a:off x="1650708" y="27739182"/>
            <a:ext cx="941733" cy="369332"/>
          </a:xfrm>
          <a:prstGeom prst="rect">
            <a:avLst/>
          </a:prstGeom>
          <a:noFill/>
        </p:spPr>
        <p:txBody>
          <a:bodyPr wrap="none" rtlCol="0">
            <a:spAutoFit/>
          </a:bodyPr>
          <a:lstStyle/>
          <a:p>
            <a:r>
              <a:rPr lang="en-US">
                <a:solidFill>
                  <a:schemeClr val="bg1"/>
                </a:solidFill>
              </a:rPr>
              <a:t>Funded</a:t>
            </a:r>
          </a:p>
        </p:txBody>
      </p:sp>
      <p:sp>
        <p:nvSpPr>
          <p:cNvPr id="71" name="Right Brace 70">
            <a:extLst>
              <a:ext uri="{FF2B5EF4-FFF2-40B4-BE49-F238E27FC236}">
                <a16:creationId xmlns:a16="http://schemas.microsoft.com/office/drawing/2014/main" id="{A57F2A10-E4F8-2929-0A67-08023973FADE}"/>
              </a:ext>
            </a:extLst>
          </p:cNvPr>
          <p:cNvSpPr>
            <a:spLocks/>
          </p:cNvSpPr>
          <p:nvPr/>
        </p:nvSpPr>
        <p:spPr>
          <a:xfrm>
            <a:off x="3438334" y="27378733"/>
            <a:ext cx="256276" cy="609185"/>
          </a:xfrm>
          <a:prstGeom prst="rightBrace">
            <a:avLst>
              <a:gd name="adj1" fmla="val 54791"/>
              <a:gd name="adj2" fmla="val 50000"/>
            </a:avLst>
          </a:prstGeom>
          <a:ln w="28575">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12" name="Group 111">
            <a:extLst>
              <a:ext uri="{FF2B5EF4-FFF2-40B4-BE49-F238E27FC236}">
                <a16:creationId xmlns:a16="http://schemas.microsoft.com/office/drawing/2014/main" id="{71F1573B-315E-54FE-BDA6-748E47E4F0D1}"/>
              </a:ext>
            </a:extLst>
          </p:cNvPr>
          <p:cNvGrpSpPr>
            <a:grpSpLocks/>
          </p:cNvGrpSpPr>
          <p:nvPr/>
        </p:nvGrpSpPr>
        <p:grpSpPr>
          <a:xfrm>
            <a:off x="3941083" y="29279348"/>
            <a:ext cx="3006749" cy="3030496"/>
            <a:chOff x="334554" y="18181761"/>
            <a:chExt cx="3640348" cy="3805781"/>
          </a:xfrm>
        </p:grpSpPr>
        <p:pic>
          <p:nvPicPr>
            <p:cNvPr id="110" name="Picture 109">
              <a:extLst>
                <a:ext uri="{FF2B5EF4-FFF2-40B4-BE49-F238E27FC236}">
                  <a16:creationId xmlns:a16="http://schemas.microsoft.com/office/drawing/2014/main" id="{FB6D8300-C4C2-B4C7-E5C7-C802D5E35E7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34554" y="18181761"/>
              <a:ext cx="3640348" cy="3805781"/>
            </a:xfrm>
            <a:prstGeom prst="rect">
              <a:avLst/>
            </a:prstGeom>
            <a:ln w="38100">
              <a:solidFill>
                <a:schemeClr val="tx1">
                  <a:lumMod val="95000"/>
                  <a:lumOff val="5000"/>
                </a:schemeClr>
              </a:solidFill>
            </a:ln>
            <a:effectLst/>
          </p:spPr>
        </p:pic>
        <p:sp>
          <p:nvSpPr>
            <p:cNvPr id="111" name="Rectangle 110">
              <a:extLst>
                <a:ext uri="{FF2B5EF4-FFF2-40B4-BE49-F238E27FC236}">
                  <a16:creationId xmlns:a16="http://schemas.microsoft.com/office/drawing/2014/main" id="{4C1EF382-F9B7-AD8D-9191-7834D9E0D0B9}"/>
                </a:ext>
              </a:extLst>
            </p:cNvPr>
            <p:cNvSpPr>
              <a:spLocks/>
            </p:cNvSpPr>
            <p:nvPr/>
          </p:nvSpPr>
          <p:spPr>
            <a:xfrm>
              <a:off x="2563173" y="20412869"/>
              <a:ext cx="1310504" cy="850759"/>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5" name="Oval 124">
            <a:extLst>
              <a:ext uri="{FF2B5EF4-FFF2-40B4-BE49-F238E27FC236}">
                <a16:creationId xmlns:a16="http://schemas.microsoft.com/office/drawing/2014/main" id="{DB30E16A-EC94-EDDD-25FC-BF3501F60FAF}"/>
              </a:ext>
            </a:extLst>
          </p:cNvPr>
          <p:cNvSpPr>
            <a:spLocks/>
          </p:cNvSpPr>
          <p:nvPr/>
        </p:nvSpPr>
        <p:spPr>
          <a:xfrm>
            <a:off x="6306695" y="18220377"/>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1</a:t>
            </a:r>
          </a:p>
        </p:txBody>
      </p:sp>
      <p:sp>
        <p:nvSpPr>
          <p:cNvPr id="126" name="Oval 125">
            <a:extLst>
              <a:ext uri="{FF2B5EF4-FFF2-40B4-BE49-F238E27FC236}">
                <a16:creationId xmlns:a16="http://schemas.microsoft.com/office/drawing/2014/main" id="{8891779B-A851-FC73-AD49-4A548352F5E1}"/>
              </a:ext>
            </a:extLst>
          </p:cNvPr>
          <p:cNvSpPr>
            <a:spLocks/>
          </p:cNvSpPr>
          <p:nvPr/>
        </p:nvSpPr>
        <p:spPr>
          <a:xfrm>
            <a:off x="13570912" y="18896364"/>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2</a:t>
            </a:r>
          </a:p>
        </p:txBody>
      </p:sp>
      <p:sp>
        <p:nvSpPr>
          <p:cNvPr id="127" name="Oval 126">
            <a:extLst>
              <a:ext uri="{FF2B5EF4-FFF2-40B4-BE49-F238E27FC236}">
                <a16:creationId xmlns:a16="http://schemas.microsoft.com/office/drawing/2014/main" id="{E096F1B2-E400-FBB9-5D14-5882FACBA3E6}"/>
              </a:ext>
            </a:extLst>
          </p:cNvPr>
          <p:cNvSpPr>
            <a:spLocks/>
          </p:cNvSpPr>
          <p:nvPr/>
        </p:nvSpPr>
        <p:spPr>
          <a:xfrm>
            <a:off x="15470215" y="19466108"/>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3</a:t>
            </a:r>
          </a:p>
        </p:txBody>
      </p:sp>
      <p:sp>
        <p:nvSpPr>
          <p:cNvPr id="128" name="Oval 127">
            <a:extLst>
              <a:ext uri="{FF2B5EF4-FFF2-40B4-BE49-F238E27FC236}">
                <a16:creationId xmlns:a16="http://schemas.microsoft.com/office/drawing/2014/main" id="{789C6DE2-DB68-4CAA-4831-55767A3618B2}"/>
              </a:ext>
            </a:extLst>
          </p:cNvPr>
          <p:cNvSpPr>
            <a:spLocks/>
          </p:cNvSpPr>
          <p:nvPr/>
        </p:nvSpPr>
        <p:spPr>
          <a:xfrm>
            <a:off x="14674704" y="18896364"/>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4</a:t>
            </a:r>
          </a:p>
        </p:txBody>
      </p:sp>
      <p:sp>
        <p:nvSpPr>
          <p:cNvPr id="129" name="Oval 128">
            <a:extLst>
              <a:ext uri="{FF2B5EF4-FFF2-40B4-BE49-F238E27FC236}">
                <a16:creationId xmlns:a16="http://schemas.microsoft.com/office/drawing/2014/main" id="{1C5C7F71-27E6-3F9B-3A3B-1B9A0CEE583D}"/>
              </a:ext>
            </a:extLst>
          </p:cNvPr>
          <p:cNvSpPr>
            <a:spLocks/>
          </p:cNvSpPr>
          <p:nvPr/>
        </p:nvSpPr>
        <p:spPr>
          <a:xfrm>
            <a:off x="10617692" y="28559276"/>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5</a:t>
            </a:r>
          </a:p>
        </p:txBody>
      </p:sp>
      <p:sp>
        <p:nvSpPr>
          <p:cNvPr id="130" name="Oval 129">
            <a:extLst>
              <a:ext uri="{FF2B5EF4-FFF2-40B4-BE49-F238E27FC236}">
                <a16:creationId xmlns:a16="http://schemas.microsoft.com/office/drawing/2014/main" id="{BFD36D2D-BB47-FBA0-404E-57CD80D7E23B}"/>
              </a:ext>
            </a:extLst>
          </p:cNvPr>
          <p:cNvSpPr>
            <a:spLocks/>
          </p:cNvSpPr>
          <p:nvPr/>
        </p:nvSpPr>
        <p:spPr>
          <a:xfrm>
            <a:off x="12010389" y="27366354"/>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6</a:t>
            </a:r>
          </a:p>
        </p:txBody>
      </p:sp>
      <p:sp>
        <p:nvSpPr>
          <p:cNvPr id="131" name="Oval 130">
            <a:extLst>
              <a:ext uri="{FF2B5EF4-FFF2-40B4-BE49-F238E27FC236}">
                <a16:creationId xmlns:a16="http://schemas.microsoft.com/office/drawing/2014/main" id="{411CBEB9-2B47-C2E8-F27E-D357B6168B68}"/>
              </a:ext>
            </a:extLst>
          </p:cNvPr>
          <p:cNvSpPr>
            <a:spLocks/>
          </p:cNvSpPr>
          <p:nvPr/>
        </p:nvSpPr>
        <p:spPr>
          <a:xfrm>
            <a:off x="15234733" y="27366354"/>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7</a:t>
            </a:r>
          </a:p>
        </p:txBody>
      </p:sp>
      <p:sp>
        <p:nvSpPr>
          <p:cNvPr id="132" name="Oval 131">
            <a:extLst>
              <a:ext uri="{FF2B5EF4-FFF2-40B4-BE49-F238E27FC236}">
                <a16:creationId xmlns:a16="http://schemas.microsoft.com/office/drawing/2014/main" id="{9093DD9B-B3CE-4B16-86CB-2EF56E1BF85C}"/>
              </a:ext>
            </a:extLst>
          </p:cNvPr>
          <p:cNvSpPr>
            <a:spLocks/>
          </p:cNvSpPr>
          <p:nvPr/>
        </p:nvSpPr>
        <p:spPr>
          <a:xfrm>
            <a:off x="17675854" y="25309417"/>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8</a:t>
            </a:r>
          </a:p>
        </p:txBody>
      </p:sp>
      <p:sp>
        <p:nvSpPr>
          <p:cNvPr id="133" name="Oval 132">
            <a:extLst>
              <a:ext uri="{FF2B5EF4-FFF2-40B4-BE49-F238E27FC236}">
                <a16:creationId xmlns:a16="http://schemas.microsoft.com/office/drawing/2014/main" id="{A689E425-2D80-CA45-10F5-A2C3818E6CC4}"/>
              </a:ext>
            </a:extLst>
          </p:cNvPr>
          <p:cNvSpPr>
            <a:spLocks/>
          </p:cNvSpPr>
          <p:nvPr/>
        </p:nvSpPr>
        <p:spPr>
          <a:xfrm>
            <a:off x="17898895" y="22505887"/>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8</a:t>
            </a:r>
          </a:p>
        </p:txBody>
      </p:sp>
      <p:sp>
        <p:nvSpPr>
          <p:cNvPr id="134" name="Oval 133">
            <a:extLst>
              <a:ext uri="{FF2B5EF4-FFF2-40B4-BE49-F238E27FC236}">
                <a16:creationId xmlns:a16="http://schemas.microsoft.com/office/drawing/2014/main" id="{BDDAA5BE-849B-B669-D428-434261C7A6AA}"/>
              </a:ext>
            </a:extLst>
          </p:cNvPr>
          <p:cNvSpPr>
            <a:spLocks/>
          </p:cNvSpPr>
          <p:nvPr/>
        </p:nvSpPr>
        <p:spPr>
          <a:xfrm>
            <a:off x="20410320" y="22072338"/>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8</a:t>
            </a:r>
          </a:p>
        </p:txBody>
      </p:sp>
      <p:sp>
        <p:nvSpPr>
          <p:cNvPr id="135" name="Oval 134">
            <a:extLst>
              <a:ext uri="{FF2B5EF4-FFF2-40B4-BE49-F238E27FC236}">
                <a16:creationId xmlns:a16="http://schemas.microsoft.com/office/drawing/2014/main" id="{BC1A4ABC-4FCD-D0CC-260B-8BB081D95F13}"/>
              </a:ext>
            </a:extLst>
          </p:cNvPr>
          <p:cNvSpPr>
            <a:spLocks/>
          </p:cNvSpPr>
          <p:nvPr/>
        </p:nvSpPr>
        <p:spPr>
          <a:xfrm>
            <a:off x="14471523" y="30083254"/>
            <a:ext cx="506244"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9</a:t>
            </a:r>
          </a:p>
        </p:txBody>
      </p:sp>
      <p:sp>
        <p:nvSpPr>
          <p:cNvPr id="136" name="Oval 135">
            <a:extLst>
              <a:ext uri="{FF2B5EF4-FFF2-40B4-BE49-F238E27FC236}">
                <a16:creationId xmlns:a16="http://schemas.microsoft.com/office/drawing/2014/main" id="{AE9ED5BE-FB68-84CF-AA1C-4AEA851821A8}"/>
              </a:ext>
            </a:extLst>
          </p:cNvPr>
          <p:cNvSpPr>
            <a:spLocks/>
          </p:cNvSpPr>
          <p:nvPr/>
        </p:nvSpPr>
        <p:spPr>
          <a:xfrm>
            <a:off x="21699040" y="25361287"/>
            <a:ext cx="529043"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10</a:t>
            </a:r>
            <a:endParaRPr lang="en-US" sz="2000"/>
          </a:p>
        </p:txBody>
      </p:sp>
      <p:cxnSp>
        <p:nvCxnSpPr>
          <p:cNvPr id="138" name="Straight Arrow Connector 137">
            <a:extLst>
              <a:ext uri="{FF2B5EF4-FFF2-40B4-BE49-F238E27FC236}">
                <a16:creationId xmlns:a16="http://schemas.microsoft.com/office/drawing/2014/main" id="{A5181DFA-5E44-B451-5610-ABF4EF5134E5}"/>
              </a:ext>
            </a:extLst>
          </p:cNvPr>
          <p:cNvCxnSpPr>
            <a:cxnSpLocks/>
          </p:cNvCxnSpPr>
          <p:nvPr/>
        </p:nvCxnSpPr>
        <p:spPr>
          <a:xfrm>
            <a:off x="6306695" y="18726621"/>
            <a:ext cx="0" cy="0"/>
          </a:xfrm>
          <a:prstGeom prst="straightConnector1">
            <a:avLst/>
          </a:prstGeom>
          <a:ln w="38100">
            <a:noFill/>
            <a:tailEnd type="triangle"/>
          </a:ln>
        </p:spPr>
        <p:style>
          <a:lnRef idx="2">
            <a:schemeClr val="accent1"/>
          </a:lnRef>
          <a:fillRef idx="0">
            <a:schemeClr val="accent1"/>
          </a:fillRef>
          <a:effectRef idx="1">
            <a:schemeClr val="accent1"/>
          </a:effectRef>
          <a:fontRef idx="minor">
            <a:schemeClr val="tx1"/>
          </a:fontRef>
        </p:style>
      </p:cxnSp>
      <p:cxnSp>
        <p:nvCxnSpPr>
          <p:cNvPr id="140" name="Straight Arrow Connector 139">
            <a:extLst>
              <a:ext uri="{FF2B5EF4-FFF2-40B4-BE49-F238E27FC236}">
                <a16:creationId xmlns:a16="http://schemas.microsoft.com/office/drawing/2014/main" id="{B1F6CC3A-E764-8E4F-E6AB-46CC208E0A53}"/>
              </a:ext>
            </a:extLst>
          </p:cNvPr>
          <p:cNvCxnSpPr>
            <a:cxnSpLocks/>
          </p:cNvCxnSpPr>
          <p:nvPr/>
        </p:nvCxnSpPr>
        <p:spPr>
          <a:xfrm flipH="1">
            <a:off x="6021163" y="18553862"/>
            <a:ext cx="285532" cy="78105"/>
          </a:xfrm>
          <a:prstGeom prst="straightConnector1">
            <a:avLst/>
          </a:prstGeom>
          <a:ln w="38100">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43" name="Straight Arrow Connector 142">
            <a:extLst>
              <a:ext uri="{FF2B5EF4-FFF2-40B4-BE49-F238E27FC236}">
                <a16:creationId xmlns:a16="http://schemas.microsoft.com/office/drawing/2014/main" id="{8FC2100A-A33E-5685-B052-9373729A8D0A}"/>
              </a:ext>
            </a:extLst>
          </p:cNvPr>
          <p:cNvCxnSpPr>
            <a:cxnSpLocks/>
          </p:cNvCxnSpPr>
          <p:nvPr/>
        </p:nvCxnSpPr>
        <p:spPr>
          <a:xfrm flipH="1" flipV="1">
            <a:off x="13746891" y="18696737"/>
            <a:ext cx="42605" cy="180975"/>
          </a:xfrm>
          <a:prstGeom prst="straightConnector1">
            <a:avLst/>
          </a:prstGeom>
          <a:ln w="38100">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51" name="Straight Arrow Connector 150">
            <a:extLst>
              <a:ext uri="{FF2B5EF4-FFF2-40B4-BE49-F238E27FC236}">
                <a16:creationId xmlns:a16="http://schemas.microsoft.com/office/drawing/2014/main" id="{1784891B-17D0-5444-B531-95FDDCFE9B67}"/>
              </a:ext>
            </a:extLst>
          </p:cNvPr>
          <p:cNvCxnSpPr>
            <a:cxnSpLocks/>
          </p:cNvCxnSpPr>
          <p:nvPr/>
        </p:nvCxnSpPr>
        <p:spPr>
          <a:xfrm flipV="1">
            <a:off x="14927826" y="18631967"/>
            <a:ext cx="21596" cy="245745"/>
          </a:xfrm>
          <a:prstGeom prst="straightConnector1">
            <a:avLst/>
          </a:prstGeom>
          <a:ln w="38100">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54" name="Straight Arrow Connector 153">
            <a:extLst>
              <a:ext uri="{FF2B5EF4-FFF2-40B4-BE49-F238E27FC236}">
                <a16:creationId xmlns:a16="http://schemas.microsoft.com/office/drawing/2014/main" id="{185265BA-CE7C-65CA-1574-23881FAC289A}"/>
              </a:ext>
            </a:extLst>
          </p:cNvPr>
          <p:cNvCxnSpPr>
            <a:cxnSpLocks/>
          </p:cNvCxnSpPr>
          <p:nvPr/>
        </p:nvCxnSpPr>
        <p:spPr>
          <a:xfrm flipV="1">
            <a:off x="15910653" y="19334912"/>
            <a:ext cx="158750" cy="180975"/>
          </a:xfrm>
          <a:prstGeom prst="straightConnector1">
            <a:avLst/>
          </a:prstGeom>
          <a:ln w="38100">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58" name="Straight Arrow Connector 157">
            <a:extLst>
              <a:ext uri="{FF2B5EF4-FFF2-40B4-BE49-F238E27FC236}">
                <a16:creationId xmlns:a16="http://schemas.microsoft.com/office/drawing/2014/main" id="{515808DC-1A48-8FE9-5DE7-81FBB3680F9D}"/>
              </a:ext>
            </a:extLst>
          </p:cNvPr>
          <p:cNvCxnSpPr>
            <a:cxnSpLocks/>
          </p:cNvCxnSpPr>
          <p:nvPr/>
        </p:nvCxnSpPr>
        <p:spPr>
          <a:xfrm flipH="1">
            <a:off x="17871216" y="22975843"/>
            <a:ext cx="114300" cy="176213"/>
          </a:xfrm>
          <a:prstGeom prst="straightConnector1">
            <a:avLst/>
          </a:prstGeom>
          <a:ln w="38100">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62" name="Straight Arrow Connector 161">
            <a:extLst>
              <a:ext uri="{FF2B5EF4-FFF2-40B4-BE49-F238E27FC236}">
                <a16:creationId xmlns:a16="http://schemas.microsoft.com/office/drawing/2014/main" id="{15E4AC9B-1775-EFD9-1F93-537CCF7253C6}"/>
              </a:ext>
            </a:extLst>
          </p:cNvPr>
          <p:cNvCxnSpPr>
            <a:cxnSpLocks/>
          </p:cNvCxnSpPr>
          <p:nvPr/>
        </p:nvCxnSpPr>
        <p:spPr>
          <a:xfrm flipH="1">
            <a:off x="20410320" y="22578582"/>
            <a:ext cx="104083" cy="180427"/>
          </a:xfrm>
          <a:prstGeom prst="straightConnector1">
            <a:avLst/>
          </a:prstGeom>
          <a:ln w="38100">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67" name="Straight Arrow Connector 166">
            <a:extLst>
              <a:ext uri="{FF2B5EF4-FFF2-40B4-BE49-F238E27FC236}">
                <a16:creationId xmlns:a16="http://schemas.microsoft.com/office/drawing/2014/main" id="{FF006A4E-248F-C32C-FFD8-CAFDC747DD46}"/>
              </a:ext>
            </a:extLst>
          </p:cNvPr>
          <p:cNvCxnSpPr>
            <a:cxnSpLocks/>
          </p:cNvCxnSpPr>
          <p:nvPr/>
        </p:nvCxnSpPr>
        <p:spPr>
          <a:xfrm flipH="1">
            <a:off x="17609278" y="25775173"/>
            <a:ext cx="133350" cy="158183"/>
          </a:xfrm>
          <a:prstGeom prst="straightConnector1">
            <a:avLst/>
          </a:prstGeom>
          <a:ln w="38100">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71" name="Straight Arrow Connector 170">
            <a:extLst>
              <a:ext uri="{FF2B5EF4-FFF2-40B4-BE49-F238E27FC236}">
                <a16:creationId xmlns:a16="http://schemas.microsoft.com/office/drawing/2014/main" id="{3D8CBA78-3BA8-E2F7-C8F3-81EA04B84671}"/>
              </a:ext>
            </a:extLst>
          </p:cNvPr>
          <p:cNvCxnSpPr>
            <a:cxnSpLocks/>
          </p:cNvCxnSpPr>
          <p:nvPr/>
        </p:nvCxnSpPr>
        <p:spPr>
          <a:xfrm flipH="1">
            <a:off x="21638353" y="25854264"/>
            <a:ext cx="147638" cy="164817"/>
          </a:xfrm>
          <a:prstGeom prst="straightConnector1">
            <a:avLst/>
          </a:prstGeom>
          <a:ln w="38100">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75" name="Straight Arrow Connector 174">
            <a:extLst>
              <a:ext uri="{FF2B5EF4-FFF2-40B4-BE49-F238E27FC236}">
                <a16:creationId xmlns:a16="http://schemas.microsoft.com/office/drawing/2014/main" id="{579F1CF7-71FA-4E8B-03FB-843D224ED319}"/>
              </a:ext>
            </a:extLst>
          </p:cNvPr>
          <p:cNvCxnSpPr>
            <a:cxnSpLocks/>
          </p:cNvCxnSpPr>
          <p:nvPr/>
        </p:nvCxnSpPr>
        <p:spPr>
          <a:xfrm flipH="1" flipV="1">
            <a:off x="15028003" y="27501012"/>
            <a:ext cx="177800" cy="73025"/>
          </a:xfrm>
          <a:prstGeom prst="straightConnector1">
            <a:avLst/>
          </a:prstGeom>
          <a:ln w="38100">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78" name="Straight Arrow Connector 177">
            <a:extLst>
              <a:ext uri="{FF2B5EF4-FFF2-40B4-BE49-F238E27FC236}">
                <a16:creationId xmlns:a16="http://schemas.microsoft.com/office/drawing/2014/main" id="{50E1FE4A-70BD-42CB-BCE7-9940C5A9A99B}"/>
              </a:ext>
            </a:extLst>
          </p:cNvPr>
          <p:cNvCxnSpPr>
            <a:cxnSpLocks/>
          </p:cNvCxnSpPr>
          <p:nvPr/>
        </p:nvCxnSpPr>
        <p:spPr>
          <a:xfrm flipH="1">
            <a:off x="12138753" y="27910587"/>
            <a:ext cx="73025" cy="206375"/>
          </a:xfrm>
          <a:prstGeom prst="straightConnector1">
            <a:avLst/>
          </a:prstGeom>
          <a:ln w="38100">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83" name="Straight Arrow Connector 182">
            <a:extLst>
              <a:ext uri="{FF2B5EF4-FFF2-40B4-BE49-F238E27FC236}">
                <a16:creationId xmlns:a16="http://schemas.microsoft.com/office/drawing/2014/main" id="{26155AB7-4A6B-88A5-A0EE-968D4E39BB53}"/>
              </a:ext>
            </a:extLst>
          </p:cNvPr>
          <p:cNvCxnSpPr>
            <a:cxnSpLocks/>
          </p:cNvCxnSpPr>
          <p:nvPr/>
        </p:nvCxnSpPr>
        <p:spPr>
          <a:xfrm flipV="1">
            <a:off x="11123936" y="28559276"/>
            <a:ext cx="216662" cy="120499"/>
          </a:xfrm>
          <a:prstGeom prst="straightConnector1">
            <a:avLst/>
          </a:prstGeom>
          <a:ln w="38100">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87" name="Straight Arrow Connector 186">
            <a:extLst>
              <a:ext uri="{FF2B5EF4-FFF2-40B4-BE49-F238E27FC236}">
                <a16:creationId xmlns:a16="http://schemas.microsoft.com/office/drawing/2014/main" id="{BE0A876B-6FD7-DEF5-A929-2C61DA5693AE}"/>
              </a:ext>
            </a:extLst>
          </p:cNvPr>
          <p:cNvCxnSpPr>
            <a:cxnSpLocks/>
          </p:cNvCxnSpPr>
          <p:nvPr/>
        </p:nvCxnSpPr>
        <p:spPr>
          <a:xfrm flipH="1" flipV="1">
            <a:off x="14618719" y="29815587"/>
            <a:ext cx="55985" cy="244475"/>
          </a:xfrm>
          <a:prstGeom prst="straightConnector1">
            <a:avLst/>
          </a:prstGeom>
          <a:ln w="38100">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06" name="TextBox 205">
            <a:extLst>
              <a:ext uri="{FF2B5EF4-FFF2-40B4-BE49-F238E27FC236}">
                <a16:creationId xmlns:a16="http://schemas.microsoft.com/office/drawing/2014/main" id="{59A38E88-AF4F-B99D-F5F8-EF20BD887A66}"/>
              </a:ext>
            </a:extLst>
          </p:cNvPr>
          <p:cNvSpPr txBox="1"/>
          <p:nvPr/>
        </p:nvSpPr>
        <p:spPr>
          <a:xfrm>
            <a:off x="21830251" y="3733613"/>
            <a:ext cx="11796497" cy="6247864"/>
          </a:xfrm>
          <a:prstGeom prst="rect">
            <a:avLst/>
          </a:prstGeom>
          <a:noFill/>
        </p:spPr>
        <p:txBody>
          <a:bodyPr wrap="square" rtlCol="0">
            <a:spAutoFit/>
          </a:bodyPr>
          <a:lstStyle/>
          <a:p>
            <a:r>
              <a:rPr lang="en-US" sz="2400" b="1" dirty="0">
                <a:solidFill>
                  <a:schemeClr val="bg1"/>
                </a:solidFill>
              </a:rPr>
              <a:t>Satsop and Newaukum Riparian Connectivity Strategy</a:t>
            </a:r>
          </a:p>
          <a:p>
            <a:pPr marL="342900" indent="-342900">
              <a:buFont typeface="Arial" panose="020B0604020202020204" pitchFamily="34" charset="0"/>
              <a:buChar char="•"/>
            </a:pPr>
            <a:r>
              <a:rPr lang="en-US" sz="2000" dirty="0">
                <a:solidFill>
                  <a:schemeClr val="bg1"/>
                </a:solidFill>
              </a:rPr>
              <a:t>Sponsored by Conservation Northwest in 2024</a:t>
            </a:r>
          </a:p>
          <a:p>
            <a:pPr marL="342900" indent="-342900">
              <a:buFont typeface="Arial" panose="020B0604020202020204" pitchFamily="34" charset="0"/>
              <a:buChar char="•"/>
            </a:pPr>
            <a:r>
              <a:rPr lang="en-US" sz="2000" dirty="0">
                <a:solidFill>
                  <a:schemeClr val="bg1"/>
                </a:solidFill>
              </a:rPr>
              <a:t>Produced acquisition opportunity on MS Newaukum (now funded!)</a:t>
            </a:r>
          </a:p>
          <a:p>
            <a:pPr marL="342900" indent="-342900">
              <a:buFont typeface="Arial" panose="020B0604020202020204" pitchFamily="34" charset="0"/>
              <a:buChar char="•"/>
            </a:pPr>
            <a:endParaRPr lang="en-US" sz="1000" dirty="0">
              <a:solidFill>
                <a:schemeClr val="bg1"/>
              </a:solidFill>
            </a:endParaRPr>
          </a:p>
          <a:p>
            <a:r>
              <a:rPr lang="en-US" sz="2400" b="1" dirty="0">
                <a:solidFill>
                  <a:schemeClr val="bg1"/>
                </a:solidFill>
              </a:rPr>
              <a:t>Black River, Cascade Mountains, and Willapa Hills Water Use Outreach Strategy</a:t>
            </a:r>
          </a:p>
          <a:p>
            <a:pPr marL="342900" indent="-342900">
              <a:buFont typeface="Arial" panose="020B0604020202020204" pitchFamily="34" charset="0"/>
              <a:buChar char="•"/>
            </a:pPr>
            <a:r>
              <a:rPr lang="en-US" sz="2000" dirty="0">
                <a:solidFill>
                  <a:schemeClr val="bg1"/>
                </a:solidFill>
              </a:rPr>
              <a:t>Sponsored by Washington Water Trust in 2024</a:t>
            </a:r>
          </a:p>
          <a:p>
            <a:pPr marL="342900" indent="-342900">
              <a:buFont typeface="Arial" panose="020B0604020202020204" pitchFamily="34" charset="0"/>
              <a:buChar char="•"/>
            </a:pPr>
            <a:r>
              <a:rPr lang="en-US" sz="2000" dirty="0">
                <a:solidFill>
                  <a:schemeClr val="bg1"/>
                </a:solidFill>
              </a:rPr>
              <a:t>Multiple “open house” events, resulting in two water forbearance projects (now funded!)</a:t>
            </a:r>
            <a:endParaRPr lang="en-US" sz="1000" dirty="0">
              <a:solidFill>
                <a:schemeClr val="bg1"/>
              </a:solidFill>
            </a:endParaRPr>
          </a:p>
          <a:p>
            <a:pPr marL="800100" lvl="1" indent="-342900">
              <a:buFont typeface="Arial" panose="020B0604020202020204" pitchFamily="34" charset="0"/>
              <a:buChar char="•"/>
            </a:pPr>
            <a:endParaRPr lang="en-US" sz="1000" dirty="0">
              <a:solidFill>
                <a:schemeClr val="bg1"/>
              </a:solidFill>
            </a:endParaRPr>
          </a:p>
          <a:p>
            <a:r>
              <a:rPr lang="en-US" sz="2400" b="1" dirty="0">
                <a:solidFill>
                  <a:schemeClr val="bg1"/>
                </a:solidFill>
              </a:rPr>
              <a:t>SF Newaukum RM 14-20 Project Initialization</a:t>
            </a:r>
          </a:p>
          <a:p>
            <a:pPr marL="342900" indent="-342900">
              <a:buFont typeface="Arial" panose="020B0604020202020204" pitchFamily="34" charset="0"/>
              <a:buChar char="•"/>
            </a:pPr>
            <a:r>
              <a:rPr lang="en-US" sz="2000" dirty="0">
                <a:solidFill>
                  <a:schemeClr val="bg1"/>
                </a:solidFill>
              </a:rPr>
              <a:t>Sponsored by Lewis CD in 2024</a:t>
            </a:r>
          </a:p>
          <a:p>
            <a:pPr marL="342900" indent="-342900">
              <a:buFont typeface="Arial" panose="020B0604020202020204" pitchFamily="34" charset="0"/>
              <a:buChar char="•"/>
            </a:pPr>
            <a:r>
              <a:rPr lang="en-US" sz="2000" dirty="0">
                <a:solidFill>
                  <a:schemeClr val="bg1"/>
                </a:solidFill>
              </a:rPr>
              <a:t>Currently in concept design phase for multiple sites</a:t>
            </a:r>
          </a:p>
          <a:p>
            <a:pPr marL="800100" lvl="1" indent="-342900">
              <a:buFont typeface="Arial" panose="020B0604020202020204" pitchFamily="34" charset="0"/>
              <a:buChar char="•"/>
            </a:pPr>
            <a:endParaRPr lang="en-US" sz="1000" dirty="0">
              <a:solidFill>
                <a:schemeClr val="bg1"/>
              </a:solidFill>
            </a:endParaRPr>
          </a:p>
          <a:p>
            <a:r>
              <a:rPr lang="en-US" sz="2400" b="1" dirty="0">
                <a:solidFill>
                  <a:schemeClr val="bg1"/>
                </a:solidFill>
              </a:rPr>
              <a:t>Chehalis Freshwater Mussels Workgroup</a:t>
            </a:r>
          </a:p>
          <a:p>
            <a:pPr marL="342900" indent="-342900">
              <a:buFont typeface="Arial" panose="020B0604020202020204" pitchFamily="34" charset="0"/>
              <a:buChar char="•"/>
            </a:pPr>
            <a:r>
              <a:rPr lang="en-US" sz="2000" dirty="0">
                <a:solidFill>
                  <a:schemeClr val="bg1"/>
                </a:solidFill>
              </a:rPr>
              <a:t>Initiated in 2025; facilitated by Xerxes and WDFW</a:t>
            </a:r>
          </a:p>
          <a:p>
            <a:pPr marL="342900" indent="-342900">
              <a:buFont typeface="Arial" panose="020B0604020202020204" pitchFamily="34" charset="0"/>
              <a:buChar char="•"/>
            </a:pPr>
            <a:r>
              <a:rPr lang="en-US" sz="2000" dirty="0">
                <a:solidFill>
                  <a:schemeClr val="bg1"/>
                </a:solidFill>
              </a:rPr>
              <a:t>Produced strategy document with prioritized actions for addressing threats  </a:t>
            </a:r>
            <a:r>
              <a:rPr lang="en-US" sz="2000" dirty="0">
                <a:solidFill>
                  <a:schemeClr val="bg1"/>
                </a:solidFill>
                <a:sym typeface="Wingdings" panose="05000000000000000000" pitchFamily="2" charset="2"/>
              </a:rPr>
              <a:t></a:t>
            </a:r>
            <a:r>
              <a:rPr lang="en-US" sz="2000" dirty="0">
                <a:solidFill>
                  <a:schemeClr val="bg1"/>
                </a:solidFill>
              </a:rPr>
              <a:t> </a:t>
            </a:r>
          </a:p>
          <a:p>
            <a:pPr marL="342900" indent="-342900">
              <a:buFont typeface="Arial" panose="020B0604020202020204" pitchFamily="34" charset="0"/>
              <a:buChar char="•"/>
            </a:pPr>
            <a:r>
              <a:rPr lang="en-US" sz="2000" dirty="0">
                <a:solidFill>
                  <a:schemeClr val="bg1"/>
                </a:solidFill>
              </a:rPr>
              <a:t>Coordinated freshwater mussel surveys at ASRP and other in-water-work projects and data entry into freshwater mussel atlas; mussel data available for WDFW habitat biologists</a:t>
            </a:r>
          </a:p>
          <a:p>
            <a:pPr marL="800100" lvl="1" indent="-342900">
              <a:buFont typeface="Arial" panose="020B0604020202020204" pitchFamily="34" charset="0"/>
              <a:buChar char="•"/>
            </a:pPr>
            <a:endParaRPr lang="en-US" sz="1000" dirty="0">
              <a:solidFill>
                <a:schemeClr val="bg1"/>
              </a:solidFill>
            </a:endParaRPr>
          </a:p>
          <a:p>
            <a:r>
              <a:rPr lang="en-US" sz="2400" b="1" dirty="0">
                <a:solidFill>
                  <a:schemeClr val="bg1"/>
                </a:solidFill>
              </a:rPr>
              <a:t>Newaukum Headwater Wood Placement Assessment</a:t>
            </a:r>
          </a:p>
          <a:p>
            <a:pPr marL="342900" indent="-342900">
              <a:buFont typeface="Arial" panose="020B0604020202020204" pitchFamily="34" charset="0"/>
              <a:buChar char="•"/>
            </a:pPr>
            <a:r>
              <a:rPr lang="en-US" sz="2000" dirty="0">
                <a:solidFill>
                  <a:schemeClr val="bg1"/>
                </a:solidFill>
              </a:rPr>
              <a:t>Sponsored by Trout Unlimited in 2024</a:t>
            </a:r>
          </a:p>
          <a:p>
            <a:pPr marL="342900" indent="-342900">
              <a:buFont typeface="Arial" panose="020B0604020202020204" pitchFamily="34" charset="0"/>
              <a:buChar char="•"/>
            </a:pPr>
            <a:r>
              <a:rPr lang="en-US" sz="2000" dirty="0">
                <a:solidFill>
                  <a:schemeClr val="bg1"/>
                </a:solidFill>
              </a:rPr>
              <a:t>Assess 19 miles of stream and recommend highest 9 miles of priority areas for wood placement</a:t>
            </a:r>
          </a:p>
        </p:txBody>
      </p:sp>
      <p:sp>
        <p:nvSpPr>
          <p:cNvPr id="208" name="TextBox 207">
            <a:extLst>
              <a:ext uri="{FF2B5EF4-FFF2-40B4-BE49-F238E27FC236}">
                <a16:creationId xmlns:a16="http://schemas.microsoft.com/office/drawing/2014/main" id="{0B35BB0A-3702-9B50-0C1B-86041E545718}"/>
              </a:ext>
            </a:extLst>
          </p:cNvPr>
          <p:cNvSpPr txBox="1"/>
          <p:nvPr/>
        </p:nvSpPr>
        <p:spPr>
          <a:xfrm>
            <a:off x="21860273" y="11469825"/>
            <a:ext cx="4263001" cy="3170099"/>
          </a:xfrm>
          <a:prstGeom prst="rect">
            <a:avLst/>
          </a:prstGeom>
          <a:noFill/>
        </p:spPr>
        <p:txBody>
          <a:bodyPr wrap="square" rtlCol="0">
            <a:spAutoFit/>
          </a:bodyPr>
          <a:lstStyle/>
          <a:p>
            <a:r>
              <a:rPr lang="en-US" sz="4000" err="1">
                <a:solidFill>
                  <a:schemeClr val="bg1"/>
                </a:solidFill>
              </a:rPr>
              <a:t>Newaukum</a:t>
            </a:r>
            <a:r>
              <a:rPr lang="en-US" sz="4000">
                <a:solidFill>
                  <a:schemeClr val="bg1"/>
                </a:solidFill>
              </a:rPr>
              <a:t> River Workgroup &amp; Headwaters Prioritized Restoration Plan </a:t>
            </a:r>
          </a:p>
        </p:txBody>
      </p:sp>
      <p:sp>
        <p:nvSpPr>
          <p:cNvPr id="209" name="TextBox 208">
            <a:extLst>
              <a:ext uri="{FF2B5EF4-FFF2-40B4-BE49-F238E27FC236}">
                <a16:creationId xmlns:a16="http://schemas.microsoft.com/office/drawing/2014/main" id="{4C444A0A-0355-30D9-16CA-1AD8F6EDB202}"/>
              </a:ext>
            </a:extLst>
          </p:cNvPr>
          <p:cNvSpPr txBox="1"/>
          <p:nvPr/>
        </p:nvSpPr>
        <p:spPr>
          <a:xfrm>
            <a:off x="29637820" y="10930982"/>
            <a:ext cx="13351848" cy="1323439"/>
          </a:xfrm>
          <a:prstGeom prst="rect">
            <a:avLst/>
          </a:prstGeom>
          <a:noFill/>
        </p:spPr>
        <p:txBody>
          <a:bodyPr wrap="square" rtlCol="0">
            <a:spAutoFit/>
          </a:bodyPr>
          <a:lstStyle/>
          <a:p>
            <a:pPr marL="342900" indent="-342900">
              <a:buFont typeface="Arial" panose="020B0604020202020204" pitchFamily="34" charset="0"/>
              <a:buChar char="•"/>
            </a:pPr>
            <a:r>
              <a:rPr lang="en-US" sz="2000">
                <a:solidFill>
                  <a:schemeClr val="bg1"/>
                </a:solidFill>
              </a:rPr>
              <a:t>Released in summer 2023</a:t>
            </a:r>
          </a:p>
          <a:p>
            <a:pPr marL="342900" indent="-342900">
              <a:buFont typeface="Arial" panose="020B0604020202020204" pitchFamily="34" charset="0"/>
              <a:buChar char="•"/>
            </a:pPr>
            <a:r>
              <a:rPr lang="en-US" sz="2000">
                <a:solidFill>
                  <a:schemeClr val="bg1"/>
                </a:solidFill>
              </a:rPr>
              <a:t>Produced by workgroup (a Chehalis Basin Lead Entity subcommittee) consisting of Lewis CD, WDFW, Trout Unlimited, Ecology, Interfluve, Lewis County, Quinault Indian Nation, Coast Salmon Partnership, DNR, USFWS, Weyerhaeuser, and private landowners.</a:t>
            </a:r>
          </a:p>
        </p:txBody>
      </p:sp>
      <p:pic>
        <p:nvPicPr>
          <p:cNvPr id="210" name="Picture 209">
            <a:extLst>
              <a:ext uri="{FF2B5EF4-FFF2-40B4-BE49-F238E27FC236}">
                <a16:creationId xmlns:a16="http://schemas.microsoft.com/office/drawing/2014/main" id="{999E9C43-1374-5825-66EE-EF05554653BC}"/>
              </a:ext>
            </a:extLst>
          </p:cNvPr>
          <p:cNvPicPr>
            <a:picLocks noChangeAspect="1"/>
          </p:cNvPicPr>
          <p:nvPr/>
        </p:nvPicPr>
        <p:blipFill rotWithShape="1">
          <a:blip r:embed="rId7"/>
          <a:srcRect l="9228" t="3397" r="2582" b="5496"/>
          <a:stretch/>
        </p:blipFill>
        <p:spPr>
          <a:xfrm>
            <a:off x="26198647" y="10954033"/>
            <a:ext cx="1035813" cy="1097193"/>
          </a:xfrm>
          <a:prstGeom prst="rect">
            <a:avLst/>
          </a:prstGeom>
        </p:spPr>
      </p:pic>
      <p:pic>
        <p:nvPicPr>
          <p:cNvPr id="211" name="Picture 210">
            <a:extLst>
              <a:ext uri="{FF2B5EF4-FFF2-40B4-BE49-F238E27FC236}">
                <a16:creationId xmlns:a16="http://schemas.microsoft.com/office/drawing/2014/main" id="{6BDDEFB4-53F6-F0C0-EE4E-18953C8C81DE}"/>
              </a:ext>
            </a:extLst>
          </p:cNvPr>
          <p:cNvPicPr>
            <a:picLocks noChangeAspect="1"/>
          </p:cNvPicPr>
          <p:nvPr/>
        </p:nvPicPr>
        <p:blipFill rotWithShape="1">
          <a:blip r:embed="rId8"/>
          <a:srcRect l="6583" t="8159" r="5656" b="6449"/>
          <a:stretch/>
        </p:blipFill>
        <p:spPr>
          <a:xfrm>
            <a:off x="26198647" y="12234841"/>
            <a:ext cx="1048416" cy="1028759"/>
          </a:xfrm>
          <a:prstGeom prst="rect">
            <a:avLst/>
          </a:prstGeom>
        </p:spPr>
      </p:pic>
      <p:pic>
        <p:nvPicPr>
          <p:cNvPr id="212" name="Picture 211">
            <a:extLst>
              <a:ext uri="{FF2B5EF4-FFF2-40B4-BE49-F238E27FC236}">
                <a16:creationId xmlns:a16="http://schemas.microsoft.com/office/drawing/2014/main" id="{B751E0DE-1CFA-A928-8F22-2825B63942E9}"/>
              </a:ext>
            </a:extLst>
          </p:cNvPr>
          <p:cNvPicPr>
            <a:picLocks noChangeAspect="1"/>
          </p:cNvPicPr>
          <p:nvPr/>
        </p:nvPicPr>
        <p:blipFill rotWithShape="1">
          <a:blip r:embed="rId9"/>
          <a:srcRect l="4898" r="1155" b="4894"/>
          <a:stretch/>
        </p:blipFill>
        <p:spPr>
          <a:xfrm>
            <a:off x="26201013" y="13476244"/>
            <a:ext cx="1043684" cy="1028765"/>
          </a:xfrm>
          <a:prstGeom prst="rect">
            <a:avLst/>
          </a:prstGeom>
        </p:spPr>
      </p:pic>
      <p:pic>
        <p:nvPicPr>
          <p:cNvPr id="213" name="Picture 212">
            <a:extLst>
              <a:ext uri="{FF2B5EF4-FFF2-40B4-BE49-F238E27FC236}">
                <a16:creationId xmlns:a16="http://schemas.microsoft.com/office/drawing/2014/main" id="{449A8886-84EC-8F0E-31FB-AE2BF4B7E0C2}"/>
              </a:ext>
            </a:extLst>
          </p:cNvPr>
          <p:cNvPicPr>
            <a:picLocks noChangeAspect="1"/>
          </p:cNvPicPr>
          <p:nvPr/>
        </p:nvPicPr>
        <p:blipFill rotWithShape="1">
          <a:blip r:embed="rId10"/>
          <a:srcRect l="787" t="3453" r="1593" b="5457"/>
          <a:stretch/>
        </p:blipFill>
        <p:spPr>
          <a:xfrm>
            <a:off x="36919863" y="12066338"/>
            <a:ext cx="6645373" cy="2765103"/>
          </a:xfrm>
          <a:prstGeom prst="rect">
            <a:avLst/>
          </a:prstGeom>
        </p:spPr>
      </p:pic>
      <p:sp>
        <p:nvSpPr>
          <p:cNvPr id="214" name="TextBox 213">
            <a:extLst>
              <a:ext uri="{FF2B5EF4-FFF2-40B4-BE49-F238E27FC236}">
                <a16:creationId xmlns:a16="http://schemas.microsoft.com/office/drawing/2014/main" id="{399ADEDA-FE69-1330-BC96-3B3E74CC6133}"/>
              </a:ext>
            </a:extLst>
          </p:cNvPr>
          <p:cNvSpPr txBox="1"/>
          <p:nvPr/>
        </p:nvSpPr>
        <p:spPr>
          <a:xfrm>
            <a:off x="27254258" y="10894940"/>
            <a:ext cx="2192321" cy="1200329"/>
          </a:xfrm>
          <a:prstGeom prst="rect">
            <a:avLst/>
          </a:prstGeom>
          <a:noFill/>
        </p:spPr>
        <p:txBody>
          <a:bodyPr wrap="square" rtlCol="0">
            <a:spAutoFit/>
          </a:bodyPr>
          <a:lstStyle/>
          <a:p>
            <a:r>
              <a:rPr lang="en-US" sz="2400">
                <a:solidFill>
                  <a:schemeClr val="bg1"/>
                </a:solidFill>
              </a:rPr>
              <a:t>13.1 miles riparian restoration</a:t>
            </a:r>
          </a:p>
        </p:txBody>
      </p:sp>
      <p:sp>
        <p:nvSpPr>
          <p:cNvPr id="215" name="TextBox 214">
            <a:extLst>
              <a:ext uri="{FF2B5EF4-FFF2-40B4-BE49-F238E27FC236}">
                <a16:creationId xmlns:a16="http://schemas.microsoft.com/office/drawing/2014/main" id="{23403E89-8696-CE2A-D7B0-FF4E14C3908A}"/>
              </a:ext>
            </a:extLst>
          </p:cNvPr>
          <p:cNvSpPr txBox="1"/>
          <p:nvPr/>
        </p:nvSpPr>
        <p:spPr>
          <a:xfrm>
            <a:off x="27254258" y="12170752"/>
            <a:ext cx="2705850" cy="1200329"/>
          </a:xfrm>
          <a:prstGeom prst="rect">
            <a:avLst/>
          </a:prstGeom>
          <a:noFill/>
        </p:spPr>
        <p:txBody>
          <a:bodyPr wrap="square" rtlCol="0">
            <a:spAutoFit/>
          </a:bodyPr>
          <a:lstStyle/>
          <a:p>
            <a:r>
              <a:rPr lang="en-US" sz="2400">
                <a:solidFill>
                  <a:schemeClr val="bg1"/>
                </a:solidFill>
              </a:rPr>
              <a:t>12.7 miles instream wood installation</a:t>
            </a:r>
          </a:p>
        </p:txBody>
      </p:sp>
      <p:sp>
        <p:nvSpPr>
          <p:cNvPr id="216" name="TextBox 215">
            <a:extLst>
              <a:ext uri="{FF2B5EF4-FFF2-40B4-BE49-F238E27FC236}">
                <a16:creationId xmlns:a16="http://schemas.microsoft.com/office/drawing/2014/main" id="{C23CCB91-F5D4-8A0A-66BC-60C1624F2AE0}"/>
              </a:ext>
            </a:extLst>
          </p:cNvPr>
          <p:cNvSpPr txBox="1"/>
          <p:nvPr/>
        </p:nvSpPr>
        <p:spPr>
          <a:xfrm>
            <a:off x="27254258" y="13422771"/>
            <a:ext cx="2705850" cy="1200329"/>
          </a:xfrm>
          <a:prstGeom prst="rect">
            <a:avLst/>
          </a:prstGeom>
          <a:noFill/>
        </p:spPr>
        <p:txBody>
          <a:bodyPr wrap="square" rtlCol="0">
            <a:spAutoFit/>
          </a:bodyPr>
          <a:lstStyle/>
          <a:p>
            <a:r>
              <a:rPr lang="en-US" sz="2400">
                <a:solidFill>
                  <a:schemeClr val="bg1"/>
                </a:solidFill>
              </a:rPr>
              <a:t>3 fish barrier corrections (16.4 miles)</a:t>
            </a:r>
          </a:p>
        </p:txBody>
      </p:sp>
      <p:sp>
        <p:nvSpPr>
          <p:cNvPr id="219" name="TextBox 218">
            <a:extLst>
              <a:ext uri="{FF2B5EF4-FFF2-40B4-BE49-F238E27FC236}">
                <a16:creationId xmlns:a16="http://schemas.microsoft.com/office/drawing/2014/main" id="{EDC6B217-E217-D095-DEF4-586A9B3F3D2B}"/>
              </a:ext>
            </a:extLst>
          </p:cNvPr>
          <p:cNvSpPr txBox="1"/>
          <p:nvPr/>
        </p:nvSpPr>
        <p:spPr>
          <a:xfrm>
            <a:off x="29637820" y="12161443"/>
            <a:ext cx="7282043" cy="3170099"/>
          </a:xfrm>
          <a:prstGeom prst="rect">
            <a:avLst/>
          </a:prstGeom>
          <a:noFill/>
        </p:spPr>
        <p:txBody>
          <a:bodyPr wrap="square" rtlCol="0">
            <a:spAutoFit/>
          </a:bodyPr>
          <a:lstStyle/>
          <a:p>
            <a:pPr marL="342900" indent="-342900">
              <a:buFont typeface="Arial" panose="020B0604020202020204" pitchFamily="34" charset="0"/>
              <a:buChar char="•"/>
            </a:pPr>
            <a:r>
              <a:rPr lang="en-US" sz="2000">
                <a:solidFill>
                  <a:schemeClr val="bg1"/>
                </a:solidFill>
              </a:rPr>
              <a:t>Report and workgroup structure used as template for ASRP “Local Strategy” grants</a:t>
            </a:r>
          </a:p>
          <a:p>
            <a:pPr marL="342900" indent="-342900">
              <a:buFont typeface="Arial" panose="020B0604020202020204" pitchFamily="34" charset="0"/>
              <a:buChar char="•"/>
            </a:pPr>
            <a:r>
              <a:rPr lang="en-US" sz="2000">
                <a:solidFill>
                  <a:schemeClr val="bg1"/>
                </a:solidFill>
              </a:rPr>
              <a:t>Initially focused entirely on headwaters, using a combination of desktop models and field assessments to prioritize riparian and wood placement projects</a:t>
            </a:r>
          </a:p>
          <a:p>
            <a:pPr marL="342900" indent="-342900">
              <a:buFont typeface="Arial" panose="020B0604020202020204" pitchFamily="34" charset="0"/>
              <a:buChar char="•"/>
            </a:pPr>
            <a:r>
              <a:rPr lang="en-US" sz="2000" err="1">
                <a:solidFill>
                  <a:schemeClr val="bg1"/>
                </a:solidFill>
              </a:rPr>
              <a:t>Newaukum</a:t>
            </a:r>
            <a:r>
              <a:rPr lang="en-US" sz="2000">
                <a:solidFill>
                  <a:schemeClr val="bg1"/>
                </a:solidFill>
              </a:rPr>
              <a:t> workgroup continues to meet- now including all of </a:t>
            </a:r>
            <a:r>
              <a:rPr lang="en-US" sz="2000" err="1">
                <a:solidFill>
                  <a:schemeClr val="bg1"/>
                </a:solidFill>
              </a:rPr>
              <a:t>Newaukum</a:t>
            </a:r>
            <a:r>
              <a:rPr lang="en-US" sz="2000">
                <a:solidFill>
                  <a:schemeClr val="bg1"/>
                </a:solidFill>
              </a:rPr>
              <a:t> sub-basin.</a:t>
            </a:r>
          </a:p>
          <a:p>
            <a:pPr marL="342900" indent="-342900">
              <a:buFont typeface="Arial" panose="020B0604020202020204" pitchFamily="34" charset="0"/>
              <a:buChar char="•"/>
            </a:pPr>
            <a:r>
              <a:rPr lang="en-US" sz="2000">
                <a:solidFill>
                  <a:schemeClr val="bg1"/>
                </a:solidFill>
              </a:rPr>
              <a:t>Currently focused on reducing stream temperature through beaver projects and community engagement</a:t>
            </a:r>
          </a:p>
          <a:p>
            <a:endParaRPr lang="en-US" sz="2000">
              <a:solidFill>
                <a:schemeClr val="bg1"/>
              </a:solidFill>
            </a:endParaRPr>
          </a:p>
        </p:txBody>
      </p:sp>
      <p:grpSp>
        <p:nvGrpSpPr>
          <p:cNvPr id="226" name="Group 225">
            <a:extLst>
              <a:ext uri="{FF2B5EF4-FFF2-40B4-BE49-F238E27FC236}">
                <a16:creationId xmlns:a16="http://schemas.microsoft.com/office/drawing/2014/main" id="{E2D95332-F10A-2B36-2DB7-7F47DAF73F33}"/>
              </a:ext>
            </a:extLst>
          </p:cNvPr>
          <p:cNvGrpSpPr/>
          <p:nvPr/>
        </p:nvGrpSpPr>
        <p:grpSpPr>
          <a:xfrm>
            <a:off x="20723448" y="15504617"/>
            <a:ext cx="6561462" cy="5329835"/>
            <a:chOff x="21464837" y="15362357"/>
            <a:chExt cx="5714431" cy="4641797"/>
          </a:xfrm>
        </p:grpSpPr>
        <p:grpSp>
          <p:nvGrpSpPr>
            <p:cNvPr id="198" name="Group 197">
              <a:extLst>
                <a:ext uri="{FF2B5EF4-FFF2-40B4-BE49-F238E27FC236}">
                  <a16:creationId xmlns:a16="http://schemas.microsoft.com/office/drawing/2014/main" id="{ACD85088-2253-D574-E96D-78A139944306}"/>
                </a:ext>
              </a:extLst>
            </p:cNvPr>
            <p:cNvGrpSpPr/>
            <p:nvPr/>
          </p:nvGrpSpPr>
          <p:grpSpPr>
            <a:xfrm>
              <a:off x="21464837" y="15372263"/>
              <a:ext cx="5714431" cy="4631891"/>
              <a:chOff x="37071300" y="6076515"/>
              <a:chExt cx="6132407" cy="4970685"/>
            </a:xfrm>
          </p:grpSpPr>
          <p:grpSp>
            <p:nvGrpSpPr>
              <p:cNvPr id="199" name="Group 198">
                <a:extLst>
                  <a:ext uri="{FF2B5EF4-FFF2-40B4-BE49-F238E27FC236}">
                    <a16:creationId xmlns:a16="http://schemas.microsoft.com/office/drawing/2014/main" id="{0833FA1D-DDF8-4CDC-9352-6922ED98D90B}"/>
                  </a:ext>
                </a:extLst>
              </p:cNvPr>
              <p:cNvGrpSpPr/>
              <p:nvPr/>
            </p:nvGrpSpPr>
            <p:grpSpPr>
              <a:xfrm>
                <a:off x="37071300" y="6076515"/>
                <a:ext cx="6132407" cy="4970685"/>
                <a:chOff x="37125381" y="5894893"/>
                <a:chExt cx="6132407" cy="4970685"/>
              </a:xfrm>
            </p:grpSpPr>
            <p:sp>
              <p:nvSpPr>
                <p:cNvPr id="202" name="Rectangle 201">
                  <a:extLst>
                    <a:ext uri="{FF2B5EF4-FFF2-40B4-BE49-F238E27FC236}">
                      <a16:creationId xmlns:a16="http://schemas.microsoft.com/office/drawing/2014/main" id="{9EAEF4B5-5EAD-C35D-5F98-37B83EB0A616}"/>
                    </a:ext>
                  </a:extLst>
                </p:cNvPr>
                <p:cNvSpPr/>
                <p:nvPr/>
              </p:nvSpPr>
              <p:spPr>
                <a:xfrm>
                  <a:off x="37125381" y="5894893"/>
                  <a:ext cx="6132407" cy="49706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3" name="Picture 202">
                  <a:extLst>
                    <a:ext uri="{FF2B5EF4-FFF2-40B4-BE49-F238E27FC236}">
                      <a16:creationId xmlns:a16="http://schemas.microsoft.com/office/drawing/2014/main" id="{59588412-F697-1D04-A7DB-5F4C2DABF12A}"/>
                    </a:ext>
                  </a:extLst>
                </p:cNvPr>
                <p:cNvPicPr>
                  <a:picLocks noChangeAspect="1"/>
                </p:cNvPicPr>
                <p:nvPr/>
              </p:nvPicPr>
              <p:blipFill rotWithShape="1">
                <a:blip r:embed="rId11"/>
                <a:srcRect l="9532"/>
                <a:stretch/>
              </p:blipFill>
              <p:spPr>
                <a:xfrm>
                  <a:off x="39242999" y="6014119"/>
                  <a:ext cx="3912683" cy="4734586"/>
                </a:xfrm>
                <a:prstGeom prst="rect">
                  <a:avLst/>
                </a:prstGeom>
              </p:spPr>
            </p:pic>
            <p:pic>
              <p:nvPicPr>
                <p:cNvPr id="204" name="Picture 203">
                  <a:extLst>
                    <a:ext uri="{FF2B5EF4-FFF2-40B4-BE49-F238E27FC236}">
                      <a16:creationId xmlns:a16="http://schemas.microsoft.com/office/drawing/2014/main" id="{6DBBD836-A5BF-F6FE-9A5A-3C0E8A46B919}"/>
                    </a:ext>
                  </a:extLst>
                </p:cNvPr>
                <p:cNvPicPr>
                  <a:picLocks noChangeAspect="1"/>
                </p:cNvPicPr>
                <p:nvPr/>
              </p:nvPicPr>
              <p:blipFill rotWithShape="1">
                <a:blip r:embed="rId12"/>
                <a:srcRect t="55769"/>
                <a:stretch/>
              </p:blipFill>
              <p:spPr>
                <a:xfrm>
                  <a:off x="37239681" y="9535174"/>
                  <a:ext cx="2154330" cy="1213531"/>
                </a:xfrm>
                <a:prstGeom prst="rect">
                  <a:avLst/>
                </a:prstGeom>
              </p:spPr>
            </p:pic>
            <p:pic>
              <p:nvPicPr>
                <p:cNvPr id="205" name="Picture 204">
                  <a:extLst>
                    <a:ext uri="{FF2B5EF4-FFF2-40B4-BE49-F238E27FC236}">
                      <a16:creationId xmlns:a16="http://schemas.microsoft.com/office/drawing/2014/main" id="{016EF0D6-A8C4-CC98-CFE3-65F99B675A36}"/>
                    </a:ext>
                  </a:extLst>
                </p:cNvPr>
                <p:cNvPicPr>
                  <a:picLocks noChangeAspect="1"/>
                </p:cNvPicPr>
                <p:nvPr/>
              </p:nvPicPr>
              <p:blipFill rotWithShape="1">
                <a:blip r:embed="rId13"/>
                <a:srcRect l="43291" t="32867" r="12980" b="10006"/>
                <a:stretch/>
              </p:blipFill>
              <p:spPr>
                <a:xfrm>
                  <a:off x="38612166" y="7115321"/>
                  <a:ext cx="604045" cy="2334651"/>
                </a:xfrm>
                <a:prstGeom prst="rect">
                  <a:avLst/>
                </a:prstGeom>
              </p:spPr>
            </p:pic>
          </p:grpSp>
          <p:pic>
            <p:nvPicPr>
              <p:cNvPr id="200" name="Picture 199">
                <a:extLst>
                  <a:ext uri="{FF2B5EF4-FFF2-40B4-BE49-F238E27FC236}">
                    <a16:creationId xmlns:a16="http://schemas.microsoft.com/office/drawing/2014/main" id="{DD99248D-C3C8-8C6E-8867-1E69DC80822B}"/>
                  </a:ext>
                </a:extLst>
              </p:cNvPr>
              <p:cNvPicPr>
                <a:picLocks noChangeAspect="1"/>
              </p:cNvPicPr>
              <p:nvPr/>
            </p:nvPicPr>
            <p:blipFill rotWithShape="1">
              <a:blip r:embed="rId12"/>
              <a:srcRect r="42024" b="43860"/>
              <a:stretch/>
            </p:blipFill>
            <p:spPr>
              <a:xfrm>
                <a:off x="37185600" y="7311223"/>
                <a:ext cx="1248986" cy="1540265"/>
              </a:xfrm>
              <a:prstGeom prst="rect">
                <a:avLst/>
              </a:prstGeom>
            </p:spPr>
          </p:pic>
          <p:sp>
            <p:nvSpPr>
              <p:cNvPr id="201" name="TextBox 200">
                <a:extLst>
                  <a:ext uri="{FF2B5EF4-FFF2-40B4-BE49-F238E27FC236}">
                    <a16:creationId xmlns:a16="http://schemas.microsoft.com/office/drawing/2014/main" id="{1969C52F-BB0C-7C3E-DF16-C791B912A1F3}"/>
                  </a:ext>
                </a:extLst>
              </p:cNvPr>
              <p:cNvSpPr txBox="1"/>
              <p:nvPr/>
            </p:nvSpPr>
            <p:spPr>
              <a:xfrm>
                <a:off x="37071300" y="6085672"/>
                <a:ext cx="6132407" cy="830997"/>
              </a:xfrm>
              <a:prstGeom prst="rect">
                <a:avLst/>
              </a:prstGeom>
              <a:solidFill>
                <a:schemeClr val="bg1"/>
              </a:solidFill>
            </p:spPr>
            <p:txBody>
              <a:bodyPr wrap="square" rtlCol="0">
                <a:spAutoFit/>
              </a:bodyPr>
              <a:lstStyle/>
              <a:p>
                <a:pPr algn="ctr"/>
                <a:r>
                  <a:rPr lang="en-US" sz="2400"/>
                  <a:t>Spring Chinook Modeled Response to Restoration Scenarios</a:t>
                </a:r>
              </a:p>
            </p:txBody>
          </p:sp>
        </p:grpSp>
        <p:sp>
          <p:nvSpPr>
            <p:cNvPr id="222" name="Rectangle 221">
              <a:extLst>
                <a:ext uri="{FF2B5EF4-FFF2-40B4-BE49-F238E27FC236}">
                  <a16:creationId xmlns:a16="http://schemas.microsoft.com/office/drawing/2014/main" id="{2FCD706F-11FE-C0FB-89EB-224281B88A8D}"/>
                </a:ext>
              </a:extLst>
            </p:cNvPr>
            <p:cNvSpPr/>
            <p:nvPr/>
          </p:nvSpPr>
          <p:spPr>
            <a:xfrm>
              <a:off x="21464837" y="15362357"/>
              <a:ext cx="5714431" cy="4631891"/>
            </a:xfrm>
            <a:prstGeom prst="rect">
              <a:avLst/>
            </a:prstGeom>
            <a:noFill/>
            <a:ln w="3810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3" name="Rectangle 222">
            <a:extLst>
              <a:ext uri="{FF2B5EF4-FFF2-40B4-BE49-F238E27FC236}">
                <a16:creationId xmlns:a16="http://schemas.microsoft.com/office/drawing/2014/main" id="{CFE70340-732B-909F-471C-62880D63B6D1}"/>
              </a:ext>
            </a:extLst>
          </p:cNvPr>
          <p:cNvSpPr/>
          <p:nvPr/>
        </p:nvSpPr>
        <p:spPr>
          <a:xfrm rot="403195">
            <a:off x="17598413" y="19154706"/>
            <a:ext cx="133350" cy="394202"/>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TextBox 223">
            <a:extLst>
              <a:ext uri="{FF2B5EF4-FFF2-40B4-BE49-F238E27FC236}">
                <a16:creationId xmlns:a16="http://schemas.microsoft.com/office/drawing/2014/main" id="{60E339CF-7C6D-382C-8919-D6E17B316C58}"/>
              </a:ext>
            </a:extLst>
          </p:cNvPr>
          <p:cNvSpPr txBox="1"/>
          <p:nvPr/>
        </p:nvSpPr>
        <p:spPr>
          <a:xfrm>
            <a:off x="17752054" y="19374781"/>
            <a:ext cx="1725867" cy="646331"/>
          </a:xfrm>
          <a:prstGeom prst="rect">
            <a:avLst/>
          </a:prstGeom>
          <a:noFill/>
        </p:spPr>
        <p:txBody>
          <a:bodyPr wrap="square" rtlCol="0">
            <a:spAutoFit/>
          </a:bodyPr>
          <a:lstStyle/>
          <a:p>
            <a:r>
              <a:rPr lang="en-US">
                <a:solidFill>
                  <a:schemeClr val="tx1">
                    <a:lumMod val="85000"/>
                    <a:lumOff val="15000"/>
                  </a:schemeClr>
                </a:solidFill>
              </a:rPr>
              <a:t>Skookumchuck Dam</a:t>
            </a:r>
          </a:p>
        </p:txBody>
      </p:sp>
      <p:sp>
        <p:nvSpPr>
          <p:cNvPr id="225" name="TextBox 224">
            <a:extLst>
              <a:ext uri="{FF2B5EF4-FFF2-40B4-BE49-F238E27FC236}">
                <a16:creationId xmlns:a16="http://schemas.microsoft.com/office/drawing/2014/main" id="{33EE925E-D100-2C67-1C71-F6FE106D0815}"/>
              </a:ext>
            </a:extLst>
          </p:cNvPr>
          <p:cNvSpPr txBox="1"/>
          <p:nvPr/>
        </p:nvSpPr>
        <p:spPr>
          <a:xfrm rot="1619963">
            <a:off x="21113464" y="22416189"/>
            <a:ext cx="3054881" cy="646331"/>
          </a:xfrm>
          <a:prstGeom prst="rect">
            <a:avLst/>
          </a:prstGeom>
          <a:noFill/>
        </p:spPr>
        <p:txBody>
          <a:bodyPr wrap="square" rtlCol="0">
            <a:spAutoFit/>
          </a:bodyPr>
          <a:lstStyle/>
          <a:p>
            <a:r>
              <a:rPr lang="en-US">
                <a:solidFill>
                  <a:srgbClr val="7030A0"/>
                </a:solidFill>
              </a:rPr>
              <a:t>Newaukum River Headwaters Restoration Plan</a:t>
            </a:r>
          </a:p>
        </p:txBody>
      </p:sp>
      <p:sp>
        <p:nvSpPr>
          <p:cNvPr id="232" name="Rectangle 231">
            <a:extLst>
              <a:ext uri="{FF2B5EF4-FFF2-40B4-BE49-F238E27FC236}">
                <a16:creationId xmlns:a16="http://schemas.microsoft.com/office/drawing/2014/main" id="{8BB7FAD3-95A1-77D0-6C2F-78DEEF94D127}"/>
              </a:ext>
            </a:extLst>
          </p:cNvPr>
          <p:cNvSpPr/>
          <p:nvPr/>
        </p:nvSpPr>
        <p:spPr>
          <a:xfrm>
            <a:off x="33684453" y="2877127"/>
            <a:ext cx="9969837" cy="7584272"/>
          </a:xfrm>
          <a:prstGeom prst="rect">
            <a:avLst/>
          </a:prstGeom>
          <a:solidFill>
            <a:srgbClr val="414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TextBox 230">
            <a:extLst>
              <a:ext uri="{FF2B5EF4-FFF2-40B4-BE49-F238E27FC236}">
                <a16:creationId xmlns:a16="http://schemas.microsoft.com/office/drawing/2014/main" id="{D0F6625E-628B-C9F5-453D-B98ED4140F23}"/>
              </a:ext>
            </a:extLst>
          </p:cNvPr>
          <p:cNvSpPr txBox="1"/>
          <p:nvPr/>
        </p:nvSpPr>
        <p:spPr>
          <a:xfrm>
            <a:off x="33789256" y="3950358"/>
            <a:ext cx="9865033" cy="5078313"/>
          </a:xfrm>
          <a:prstGeom prst="rect">
            <a:avLst/>
          </a:prstGeom>
          <a:noFill/>
        </p:spPr>
        <p:txBody>
          <a:bodyPr wrap="square" rtlCol="0">
            <a:spAutoFit/>
          </a:bodyPr>
          <a:lstStyle/>
          <a:p>
            <a:pPr marL="342900" indent="-342900">
              <a:buFont typeface="Arial" panose="020B0604020202020204" pitchFamily="34" charset="0"/>
              <a:buChar char="•"/>
            </a:pPr>
            <a:r>
              <a:rPr lang="en-US" sz="2800" dirty="0">
                <a:solidFill>
                  <a:schemeClr val="bg1"/>
                </a:solidFill>
              </a:rPr>
              <a:t>Will bass suppression improve survival of outmigrants?</a:t>
            </a:r>
          </a:p>
          <a:p>
            <a:pPr marL="342900" indent="-342900">
              <a:buFont typeface="Arial" panose="020B0604020202020204" pitchFamily="34" charset="0"/>
              <a:buChar char="•"/>
            </a:pPr>
            <a:endParaRPr lang="en-US" sz="1000" dirty="0">
              <a:solidFill>
                <a:schemeClr val="bg1"/>
              </a:solidFill>
            </a:endParaRPr>
          </a:p>
          <a:p>
            <a:pPr marL="342900" indent="-342900">
              <a:buFont typeface="Arial" panose="020B0604020202020204" pitchFamily="34" charset="0"/>
              <a:buChar char="•"/>
            </a:pPr>
            <a:r>
              <a:rPr lang="en-US" sz="2800" dirty="0">
                <a:solidFill>
                  <a:schemeClr val="bg1"/>
                </a:solidFill>
              </a:rPr>
              <a:t>How can ASRP projects/processes best help freshwater mussels?</a:t>
            </a:r>
          </a:p>
          <a:p>
            <a:pPr marL="342900" indent="-342900">
              <a:buFont typeface="Arial" panose="020B0604020202020204" pitchFamily="34" charset="0"/>
              <a:buChar char="•"/>
            </a:pPr>
            <a:endParaRPr lang="en-US" sz="1000" dirty="0">
              <a:solidFill>
                <a:schemeClr val="bg1"/>
              </a:solidFill>
            </a:endParaRPr>
          </a:p>
          <a:p>
            <a:pPr marL="342900" indent="-342900">
              <a:buFont typeface="Arial" panose="020B0604020202020204" pitchFamily="34" charset="0"/>
              <a:buChar char="•"/>
            </a:pPr>
            <a:r>
              <a:rPr lang="en-US" sz="2800" dirty="0">
                <a:solidFill>
                  <a:schemeClr val="bg1"/>
                </a:solidFill>
              </a:rPr>
              <a:t>Tension between immediate actions and process-based actions- how to align project budgets with programmatic emphasis?</a:t>
            </a:r>
          </a:p>
          <a:p>
            <a:pPr marL="342900" indent="-342900">
              <a:buFont typeface="Arial" panose="020B0604020202020204" pitchFamily="34" charset="0"/>
              <a:buChar char="•"/>
            </a:pPr>
            <a:endParaRPr lang="en-US" sz="1000" dirty="0">
              <a:solidFill>
                <a:schemeClr val="bg1"/>
              </a:solidFill>
            </a:endParaRPr>
          </a:p>
          <a:p>
            <a:pPr marL="342900" indent="-342900">
              <a:buFont typeface="Arial" panose="020B0604020202020204" pitchFamily="34" charset="0"/>
              <a:buChar char="•"/>
            </a:pPr>
            <a:r>
              <a:rPr lang="en-US" sz="2800" dirty="0">
                <a:solidFill>
                  <a:schemeClr val="bg1"/>
                </a:solidFill>
              </a:rPr>
              <a:t>Identified need for “response based” and “anticipated project impact” metrics; beyond “</a:t>
            </a:r>
            <a:r>
              <a:rPr lang="en-US" sz="2800" dirty="0" err="1">
                <a:solidFill>
                  <a:schemeClr val="bg1"/>
                </a:solidFill>
              </a:rPr>
              <a:t>rivermiles</a:t>
            </a:r>
            <a:r>
              <a:rPr lang="en-US" sz="2800" dirty="0">
                <a:solidFill>
                  <a:schemeClr val="bg1"/>
                </a:solidFill>
              </a:rPr>
              <a:t> restored”</a:t>
            </a:r>
          </a:p>
          <a:p>
            <a:pPr marL="342900" indent="-342900">
              <a:buFont typeface="Arial" panose="020B0604020202020204" pitchFamily="34" charset="0"/>
              <a:buChar char="•"/>
            </a:pPr>
            <a:endParaRPr lang="en-US" sz="1000" dirty="0">
              <a:solidFill>
                <a:schemeClr val="bg1"/>
              </a:solidFill>
            </a:endParaRPr>
          </a:p>
          <a:p>
            <a:pPr marL="342900" indent="-342900">
              <a:buFont typeface="Arial" panose="020B0604020202020204" pitchFamily="34" charset="0"/>
              <a:buChar char="•"/>
            </a:pPr>
            <a:r>
              <a:rPr lang="en-US" sz="2800" dirty="0">
                <a:solidFill>
                  <a:schemeClr val="bg1"/>
                </a:solidFill>
              </a:rPr>
              <a:t>How can we increase the scale of protection projects?</a:t>
            </a:r>
          </a:p>
          <a:p>
            <a:pPr marL="342900" indent="-342900">
              <a:buFont typeface="Arial" panose="020B0604020202020204" pitchFamily="34" charset="0"/>
              <a:buChar char="•"/>
            </a:pPr>
            <a:endParaRPr lang="en-US" sz="2800" dirty="0">
              <a:solidFill>
                <a:schemeClr val="bg1"/>
              </a:solidFill>
            </a:endParaRPr>
          </a:p>
        </p:txBody>
      </p:sp>
      <p:sp>
        <p:nvSpPr>
          <p:cNvPr id="235" name="TextBox 234">
            <a:extLst>
              <a:ext uri="{FF2B5EF4-FFF2-40B4-BE49-F238E27FC236}">
                <a16:creationId xmlns:a16="http://schemas.microsoft.com/office/drawing/2014/main" id="{11E7B50D-8113-6C98-3F1A-CF5256B919FD}"/>
              </a:ext>
            </a:extLst>
          </p:cNvPr>
          <p:cNvSpPr txBox="1"/>
          <p:nvPr/>
        </p:nvSpPr>
        <p:spPr>
          <a:xfrm>
            <a:off x="34000511" y="3087664"/>
            <a:ext cx="9442521" cy="707886"/>
          </a:xfrm>
          <a:prstGeom prst="rect">
            <a:avLst/>
          </a:prstGeom>
          <a:noFill/>
        </p:spPr>
        <p:txBody>
          <a:bodyPr wrap="none" rtlCol="0">
            <a:spAutoFit/>
          </a:bodyPr>
          <a:lstStyle/>
          <a:p>
            <a:r>
              <a:rPr lang="en-US" sz="4000" b="1">
                <a:solidFill>
                  <a:schemeClr val="bg1"/>
                </a:solidFill>
              </a:rPr>
              <a:t>Key Questions from 2025 ASRP Planning</a:t>
            </a:r>
          </a:p>
        </p:txBody>
      </p:sp>
      <p:pic>
        <p:nvPicPr>
          <p:cNvPr id="238" name="Graphic 237">
            <a:extLst>
              <a:ext uri="{FF2B5EF4-FFF2-40B4-BE49-F238E27FC236}">
                <a16:creationId xmlns:a16="http://schemas.microsoft.com/office/drawing/2014/main" id="{8DBF288C-6175-B78C-F27B-176B9D6F2D2E}"/>
              </a:ext>
            </a:extLst>
          </p:cNvPr>
          <p:cNvPicPr/>
          <p:nvPr/>
        </p:nvPicPr>
        <p:blipFill>
          <a:blip>
            <a:extLst>
              <a:ext uri="{96DAC541-7B7A-43D3-8B79-37D633B846F1}">
                <asvg:svgBlip xmlns:asvg="http://schemas.microsoft.com/office/drawing/2016/SVG/main" r:embed="rId5"/>
              </a:ext>
            </a:extLst>
          </a:blip>
          <a:stretch>
            <a:fillRect/>
          </a:stretch>
        </p:blipFill>
        <p:spPr>
          <a:xfrm>
            <a:off x="42682913" y="4021184"/>
            <a:ext cx="913068" cy="463924"/>
          </a:xfrm>
          <a:prstGeom prst="rect">
            <a:avLst/>
          </a:prstGeom>
          <a:effectLst>
            <a:glow rad="38100">
              <a:schemeClr val="bg1"/>
            </a:glow>
          </a:effectLst>
        </p:spPr>
      </p:pic>
      <p:sp>
        <p:nvSpPr>
          <p:cNvPr id="29" name="Oval 28">
            <a:extLst>
              <a:ext uri="{FF2B5EF4-FFF2-40B4-BE49-F238E27FC236}">
                <a16:creationId xmlns:a16="http://schemas.microsoft.com/office/drawing/2014/main" id="{0EF4AACF-FDE4-6FF8-1826-C91907C51E7C}"/>
              </a:ext>
            </a:extLst>
          </p:cNvPr>
          <p:cNvSpPr>
            <a:spLocks/>
          </p:cNvSpPr>
          <p:nvPr/>
        </p:nvSpPr>
        <p:spPr>
          <a:xfrm>
            <a:off x="10836453" y="27574037"/>
            <a:ext cx="529043"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11</a:t>
            </a:r>
            <a:endParaRPr lang="en-US" sz="2000"/>
          </a:p>
        </p:txBody>
      </p:sp>
      <p:cxnSp>
        <p:nvCxnSpPr>
          <p:cNvPr id="31" name="Straight Arrow Connector 30">
            <a:extLst>
              <a:ext uri="{FF2B5EF4-FFF2-40B4-BE49-F238E27FC236}">
                <a16:creationId xmlns:a16="http://schemas.microsoft.com/office/drawing/2014/main" id="{1E46CEA5-DAC4-CC8E-0250-BB072BBFD456}"/>
              </a:ext>
            </a:extLst>
          </p:cNvPr>
          <p:cNvCxnSpPr>
            <a:cxnSpLocks/>
          </p:cNvCxnSpPr>
          <p:nvPr/>
        </p:nvCxnSpPr>
        <p:spPr>
          <a:xfrm>
            <a:off x="11296650" y="28013774"/>
            <a:ext cx="157163" cy="159757"/>
          </a:xfrm>
          <a:prstGeom prst="straightConnector1">
            <a:avLst/>
          </a:prstGeom>
          <a:ln w="38100">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40" name="Oval 39">
            <a:extLst>
              <a:ext uri="{FF2B5EF4-FFF2-40B4-BE49-F238E27FC236}">
                <a16:creationId xmlns:a16="http://schemas.microsoft.com/office/drawing/2014/main" id="{C08F103B-1DFF-94BB-AD50-9D1DA74D750C}"/>
              </a:ext>
            </a:extLst>
          </p:cNvPr>
          <p:cNvSpPr>
            <a:spLocks/>
          </p:cNvSpPr>
          <p:nvPr/>
        </p:nvSpPr>
        <p:spPr>
          <a:xfrm>
            <a:off x="12657343" y="17251453"/>
            <a:ext cx="529043"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11</a:t>
            </a:r>
            <a:endParaRPr lang="en-US" sz="2000"/>
          </a:p>
        </p:txBody>
      </p:sp>
      <p:cxnSp>
        <p:nvCxnSpPr>
          <p:cNvPr id="53" name="Straight Arrow Connector 52">
            <a:extLst>
              <a:ext uri="{FF2B5EF4-FFF2-40B4-BE49-F238E27FC236}">
                <a16:creationId xmlns:a16="http://schemas.microsoft.com/office/drawing/2014/main" id="{025091E4-2854-94CA-8C60-4B45C3F3D6D5}"/>
              </a:ext>
            </a:extLst>
          </p:cNvPr>
          <p:cNvCxnSpPr>
            <a:cxnSpLocks/>
          </p:cNvCxnSpPr>
          <p:nvPr/>
        </p:nvCxnSpPr>
        <p:spPr>
          <a:xfrm>
            <a:off x="13133993" y="17710071"/>
            <a:ext cx="157163" cy="159757"/>
          </a:xfrm>
          <a:prstGeom prst="straightConnector1">
            <a:avLst/>
          </a:prstGeom>
          <a:ln w="38100">
            <a:solidFill>
              <a:schemeClr val="tx1">
                <a:lumMod val="65000"/>
                <a:lumOff val="3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68" name="Oval 67">
            <a:extLst>
              <a:ext uri="{FF2B5EF4-FFF2-40B4-BE49-F238E27FC236}">
                <a16:creationId xmlns:a16="http://schemas.microsoft.com/office/drawing/2014/main" id="{B976E3E1-09FC-E9BD-36C4-753E70B7494A}"/>
              </a:ext>
            </a:extLst>
          </p:cNvPr>
          <p:cNvSpPr>
            <a:spLocks/>
          </p:cNvSpPr>
          <p:nvPr/>
        </p:nvSpPr>
        <p:spPr>
          <a:xfrm>
            <a:off x="429806" y="14251887"/>
            <a:ext cx="529043" cy="506244"/>
          </a:xfrm>
          <a:prstGeom prst="ellips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11</a:t>
            </a:r>
            <a:endParaRPr lang="en-US" sz="2000"/>
          </a:p>
        </p:txBody>
      </p:sp>
      <p:pic>
        <p:nvPicPr>
          <p:cNvPr id="3" name="Graphic 2">
            <a:extLst>
              <a:ext uri="{FF2B5EF4-FFF2-40B4-BE49-F238E27FC236}">
                <a16:creationId xmlns:a16="http://schemas.microsoft.com/office/drawing/2014/main" id="{036215E5-AE5D-8D6A-B229-5E4574303EC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7910358" y="24514511"/>
            <a:ext cx="913068" cy="463924"/>
          </a:xfrm>
          <a:prstGeom prst="rect">
            <a:avLst/>
          </a:prstGeom>
          <a:effectLst>
            <a:glow rad="139700">
              <a:schemeClr val="bg1"/>
            </a:glow>
          </a:effectLst>
        </p:spPr>
      </p:pic>
      <p:pic>
        <p:nvPicPr>
          <p:cNvPr id="10" name="Picture 9">
            <a:extLst>
              <a:ext uri="{FF2B5EF4-FFF2-40B4-BE49-F238E27FC236}">
                <a16:creationId xmlns:a16="http://schemas.microsoft.com/office/drawing/2014/main" id="{681DB04E-BCCB-0B45-EC9A-0698540AE6AA}"/>
              </a:ext>
            </a:extLst>
          </p:cNvPr>
          <p:cNvPicPr>
            <a:picLocks noChangeAspect="1"/>
          </p:cNvPicPr>
          <p:nvPr/>
        </p:nvPicPr>
        <p:blipFill>
          <a:blip r:embed="rId15">
            <a:extLst>
              <a:ext uri="{28A0092B-C50C-407E-A947-70E740481C1C}">
                <a14:useLocalDpi xmlns:a14="http://schemas.microsoft.com/office/drawing/2010/main" val="0"/>
              </a:ext>
            </a:extLst>
          </a:blip>
          <a:srcRect t="19900" b="20587"/>
          <a:stretch>
            <a:fillRect/>
          </a:stretch>
        </p:blipFill>
        <p:spPr>
          <a:xfrm>
            <a:off x="34093224" y="8553987"/>
            <a:ext cx="3988972" cy="1780491"/>
          </a:xfrm>
          <a:prstGeom prst="rect">
            <a:avLst/>
          </a:prstGeom>
        </p:spPr>
      </p:pic>
      <p:pic>
        <p:nvPicPr>
          <p:cNvPr id="22" name="Picture 21">
            <a:extLst>
              <a:ext uri="{FF2B5EF4-FFF2-40B4-BE49-F238E27FC236}">
                <a16:creationId xmlns:a16="http://schemas.microsoft.com/office/drawing/2014/main" id="{3549FC79-A968-4006-8AD8-C054E03ED2A8}"/>
              </a:ext>
            </a:extLst>
          </p:cNvPr>
          <p:cNvPicPr>
            <a:picLocks noChangeAspect="1"/>
          </p:cNvPicPr>
          <p:nvPr/>
        </p:nvPicPr>
        <p:blipFill>
          <a:blip r:embed="rId16"/>
          <a:srcRect l="6373" t="5946" r="6553" b="6933"/>
          <a:stretch>
            <a:fillRect/>
          </a:stretch>
        </p:blipFill>
        <p:spPr>
          <a:xfrm>
            <a:off x="41620463" y="8709485"/>
            <a:ext cx="1636039" cy="1636910"/>
          </a:xfrm>
          <a:prstGeom prst="rect">
            <a:avLst/>
          </a:prstGeom>
        </p:spPr>
      </p:pic>
      <p:grpSp>
        <p:nvGrpSpPr>
          <p:cNvPr id="37" name="Group 36">
            <a:extLst>
              <a:ext uri="{FF2B5EF4-FFF2-40B4-BE49-F238E27FC236}">
                <a16:creationId xmlns:a16="http://schemas.microsoft.com/office/drawing/2014/main" id="{977AFAC1-BEFF-F3F9-DFE8-6C2830F205EA}"/>
              </a:ext>
            </a:extLst>
          </p:cNvPr>
          <p:cNvGrpSpPr>
            <a:grpSpLocks/>
          </p:cNvGrpSpPr>
          <p:nvPr/>
        </p:nvGrpSpPr>
        <p:grpSpPr>
          <a:xfrm>
            <a:off x="35882825" y="5038825"/>
            <a:ext cx="714241" cy="373286"/>
            <a:chOff x="5656770" y="26357849"/>
            <a:chExt cx="887379" cy="463774"/>
          </a:xfrm>
        </p:grpSpPr>
        <p:sp>
          <p:nvSpPr>
            <p:cNvPr id="38" name="Freeform: Shape 37">
              <a:extLst>
                <a:ext uri="{FF2B5EF4-FFF2-40B4-BE49-F238E27FC236}">
                  <a16:creationId xmlns:a16="http://schemas.microsoft.com/office/drawing/2014/main" id="{B39DF21A-C984-C8C8-FCE5-2B1DDAF82A70}"/>
                </a:ext>
              </a:extLst>
            </p:cNvPr>
            <p:cNvSpPr>
              <a:spLocks/>
            </p:cNvSpPr>
            <p:nvPr/>
          </p:nvSpPr>
          <p:spPr>
            <a:xfrm>
              <a:off x="5656770" y="26357849"/>
              <a:ext cx="887379" cy="463774"/>
            </a:xfrm>
            <a:custGeom>
              <a:avLst/>
              <a:gdLst>
                <a:gd name="connsiteX0" fmla="*/ 977900 w 3086100"/>
                <a:gd name="connsiteY0" fmla="*/ 69850 h 1612900"/>
                <a:gd name="connsiteX1" fmla="*/ 977900 w 3086100"/>
                <a:gd name="connsiteY1" fmla="*/ 69850 h 1612900"/>
                <a:gd name="connsiteX2" fmla="*/ 927100 w 3086100"/>
                <a:gd name="connsiteY2" fmla="*/ 88900 h 1612900"/>
                <a:gd name="connsiteX3" fmla="*/ 279400 w 3086100"/>
                <a:gd name="connsiteY3" fmla="*/ 552450 h 1612900"/>
                <a:gd name="connsiteX4" fmla="*/ 19050 w 3086100"/>
                <a:gd name="connsiteY4" fmla="*/ 889000 h 1612900"/>
                <a:gd name="connsiteX5" fmla="*/ 0 w 3086100"/>
                <a:gd name="connsiteY5" fmla="*/ 1098550 h 1612900"/>
                <a:gd name="connsiteX6" fmla="*/ 203200 w 3086100"/>
                <a:gd name="connsiteY6" fmla="*/ 1454150 h 1612900"/>
                <a:gd name="connsiteX7" fmla="*/ 368300 w 3086100"/>
                <a:gd name="connsiteY7" fmla="*/ 1536700 h 1612900"/>
                <a:gd name="connsiteX8" fmla="*/ 628650 w 3086100"/>
                <a:gd name="connsiteY8" fmla="*/ 1581150 h 1612900"/>
                <a:gd name="connsiteX9" fmla="*/ 1104900 w 3086100"/>
                <a:gd name="connsiteY9" fmla="*/ 1606550 h 1612900"/>
                <a:gd name="connsiteX10" fmla="*/ 1981200 w 3086100"/>
                <a:gd name="connsiteY10" fmla="*/ 1612900 h 1612900"/>
                <a:gd name="connsiteX11" fmla="*/ 2038350 w 3086100"/>
                <a:gd name="connsiteY11" fmla="*/ 1606550 h 1612900"/>
                <a:gd name="connsiteX12" fmla="*/ 2597150 w 3086100"/>
                <a:gd name="connsiteY12" fmla="*/ 1460500 h 1612900"/>
                <a:gd name="connsiteX13" fmla="*/ 2825750 w 3086100"/>
                <a:gd name="connsiteY13" fmla="*/ 1238250 h 1612900"/>
                <a:gd name="connsiteX14" fmla="*/ 3035300 w 3086100"/>
                <a:gd name="connsiteY14" fmla="*/ 946150 h 1612900"/>
                <a:gd name="connsiteX15" fmla="*/ 3086100 w 3086100"/>
                <a:gd name="connsiteY15" fmla="*/ 641350 h 1612900"/>
                <a:gd name="connsiteX16" fmla="*/ 2978150 w 3086100"/>
                <a:gd name="connsiteY16" fmla="*/ 419100 h 1612900"/>
                <a:gd name="connsiteX17" fmla="*/ 2876550 w 3086100"/>
                <a:gd name="connsiteY17" fmla="*/ 330200 h 1612900"/>
                <a:gd name="connsiteX18" fmla="*/ 2819400 w 3086100"/>
                <a:gd name="connsiteY18" fmla="*/ 317500 h 1612900"/>
                <a:gd name="connsiteX19" fmla="*/ 2540000 w 3086100"/>
                <a:gd name="connsiteY19" fmla="*/ 190500 h 1612900"/>
                <a:gd name="connsiteX20" fmla="*/ 2336800 w 3086100"/>
                <a:gd name="connsiteY20" fmla="*/ 146050 h 1612900"/>
                <a:gd name="connsiteX21" fmla="*/ 2190750 w 3086100"/>
                <a:gd name="connsiteY21" fmla="*/ 69850 h 1612900"/>
                <a:gd name="connsiteX22" fmla="*/ 2076450 w 3086100"/>
                <a:gd name="connsiteY22" fmla="*/ 44450 h 1612900"/>
                <a:gd name="connsiteX23" fmla="*/ 1898650 w 3086100"/>
                <a:gd name="connsiteY23" fmla="*/ 0 h 1612900"/>
                <a:gd name="connsiteX24" fmla="*/ 1841500 w 3086100"/>
                <a:gd name="connsiteY24" fmla="*/ 0 h 1612900"/>
                <a:gd name="connsiteX25" fmla="*/ 1612900 w 3086100"/>
                <a:gd name="connsiteY25" fmla="*/ 25400 h 1612900"/>
                <a:gd name="connsiteX26" fmla="*/ 1060450 w 3086100"/>
                <a:gd name="connsiteY26" fmla="*/ 63500 h 1612900"/>
                <a:gd name="connsiteX27" fmla="*/ 977900 w 3086100"/>
                <a:gd name="connsiteY27" fmla="*/ 69850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086100" h="1612900">
                  <a:moveTo>
                    <a:pt x="977900" y="69850"/>
                  </a:moveTo>
                  <a:lnTo>
                    <a:pt x="977900" y="69850"/>
                  </a:lnTo>
                  <a:lnTo>
                    <a:pt x="927100" y="88900"/>
                  </a:lnTo>
                  <a:lnTo>
                    <a:pt x="279400" y="552450"/>
                  </a:lnTo>
                  <a:lnTo>
                    <a:pt x="19050" y="889000"/>
                  </a:lnTo>
                  <a:lnTo>
                    <a:pt x="0" y="1098550"/>
                  </a:lnTo>
                  <a:lnTo>
                    <a:pt x="203200" y="1454150"/>
                  </a:lnTo>
                  <a:lnTo>
                    <a:pt x="368300" y="1536700"/>
                  </a:lnTo>
                  <a:lnTo>
                    <a:pt x="628650" y="1581150"/>
                  </a:lnTo>
                  <a:lnTo>
                    <a:pt x="1104900" y="1606550"/>
                  </a:lnTo>
                  <a:lnTo>
                    <a:pt x="1981200" y="1612900"/>
                  </a:lnTo>
                  <a:lnTo>
                    <a:pt x="2038350" y="1606550"/>
                  </a:lnTo>
                  <a:lnTo>
                    <a:pt x="2597150" y="1460500"/>
                  </a:lnTo>
                  <a:lnTo>
                    <a:pt x="2825750" y="1238250"/>
                  </a:lnTo>
                  <a:lnTo>
                    <a:pt x="3035300" y="946150"/>
                  </a:lnTo>
                  <a:lnTo>
                    <a:pt x="3086100" y="641350"/>
                  </a:lnTo>
                  <a:lnTo>
                    <a:pt x="2978150" y="419100"/>
                  </a:lnTo>
                  <a:lnTo>
                    <a:pt x="2876550" y="330200"/>
                  </a:lnTo>
                  <a:lnTo>
                    <a:pt x="2819400" y="317500"/>
                  </a:lnTo>
                  <a:lnTo>
                    <a:pt x="2540000" y="190500"/>
                  </a:lnTo>
                  <a:lnTo>
                    <a:pt x="2336800" y="146050"/>
                  </a:lnTo>
                  <a:lnTo>
                    <a:pt x="2190750" y="69850"/>
                  </a:lnTo>
                  <a:lnTo>
                    <a:pt x="2076450" y="44450"/>
                  </a:lnTo>
                  <a:lnTo>
                    <a:pt x="1898650" y="0"/>
                  </a:lnTo>
                  <a:lnTo>
                    <a:pt x="1841500" y="0"/>
                  </a:lnTo>
                  <a:lnTo>
                    <a:pt x="1612900" y="25400"/>
                  </a:lnTo>
                  <a:lnTo>
                    <a:pt x="1060450" y="63500"/>
                  </a:lnTo>
                  <a:lnTo>
                    <a:pt x="977900" y="69850"/>
                  </a:lnTo>
                  <a:close/>
                </a:path>
              </a:pathLst>
            </a:custGeom>
            <a:solidFill>
              <a:schemeClr val="tx1">
                <a:lumMod val="65000"/>
                <a:lumOff val="3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3EDE1D91-270B-77B7-B34B-F81C8B95F35B}"/>
                </a:ext>
              </a:extLst>
            </p:cNvPr>
            <p:cNvSpPr>
              <a:spLocks/>
            </p:cNvSpPr>
            <p:nvPr/>
          </p:nvSpPr>
          <p:spPr>
            <a:xfrm>
              <a:off x="5942031" y="26400586"/>
              <a:ext cx="458241" cy="166829"/>
            </a:xfrm>
            <a:custGeom>
              <a:avLst/>
              <a:gdLst>
                <a:gd name="connsiteX0" fmla="*/ 145485 w 1593656"/>
                <a:gd name="connsiteY0" fmla="*/ 0 h 580194"/>
                <a:gd name="connsiteX1" fmla="*/ 31185 w 1593656"/>
                <a:gd name="connsiteY1" fmla="*/ 107950 h 580194"/>
                <a:gd name="connsiteX2" fmla="*/ 69285 w 1593656"/>
                <a:gd name="connsiteY2" fmla="*/ 311150 h 580194"/>
                <a:gd name="connsiteX3" fmla="*/ 748735 w 1593656"/>
                <a:gd name="connsiteY3" fmla="*/ 565150 h 580194"/>
                <a:gd name="connsiteX4" fmla="*/ 1409135 w 1593656"/>
                <a:gd name="connsiteY4" fmla="*/ 527050 h 580194"/>
                <a:gd name="connsiteX5" fmla="*/ 1593285 w 1593656"/>
                <a:gd name="connsiteY5" fmla="*/ 330200 h 580194"/>
                <a:gd name="connsiteX6" fmla="*/ 1447235 w 1593656"/>
                <a:gd name="connsiteY6" fmla="*/ 76200 h 580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3656" h="580194">
                  <a:moveTo>
                    <a:pt x="145485" y="0"/>
                  </a:moveTo>
                  <a:cubicBezTo>
                    <a:pt x="94685" y="28046"/>
                    <a:pt x="43885" y="56092"/>
                    <a:pt x="31185" y="107950"/>
                  </a:cubicBezTo>
                  <a:cubicBezTo>
                    <a:pt x="18485" y="159808"/>
                    <a:pt x="-50307" y="234950"/>
                    <a:pt x="69285" y="311150"/>
                  </a:cubicBezTo>
                  <a:cubicBezTo>
                    <a:pt x="188877" y="387350"/>
                    <a:pt x="525427" y="529167"/>
                    <a:pt x="748735" y="565150"/>
                  </a:cubicBezTo>
                  <a:cubicBezTo>
                    <a:pt x="972043" y="601133"/>
                    <a:pt x="1268377" y="566208"/>
                    <a:pt x="1409135" y="527050"/>
                  </a:cubicBezTo>
                  <a:cubicBezTo>
                    <a:pt x="1549893" y="487892"/>
                    <a:pt x="1586935" y="405342"/>
                    <a:pt x="1593285" y="330200"/>
                  </a:cubicBezTo>
                  <a:cubicBezTo>
                    <a:pt x="1599635" y="255058"/>
                    <a:pt x="1523435" y="165629"/>
                    <a:pt x="1447235" y="76200"/>
                  </a:cubicBezTo>
                </a:path>
              </a:pathLst>
            </a:custGeom>
            <a:noFill/>
            <a:ln w="9525" cap="rnd">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reeform: Shape 53">
              <a:extLst>
                <a:ext uri="{FF2B5EF4-FFF2-40B4-BE49-F238E27FC236}">
                  <a16:creationId xmlns:a16="http://schemas.microsoft.com/office/drawing/2014/main" id="{A32A7D36-BFE5-8CEE-12CB-333DE6B87E50}"/>
                </a:ext>
              </a:extLst>
            </p:cNvPr>
            <p:cNvSpPr>
              <a:spLocks/>
            </p:cNvSpPr>
            <p:nvPr/>
          </p:nvSpPr>
          <p:spPr>
            <a:xfrm>
              <a:off x="5860042" y="26422497"/>
              <a:ext cx="596016" cy="204709"/>
            </a:xfrm>
            <a:custGeom>
              <a:avLst/>
              <a:gdLst>
                <a:gd name="connsiteX0" fmla="*/ 138524 w 2072805"/>
                <a:gd name="connsiteY0" fmla="*/ 0 h 711932"/>
                <a:gd name="connsiteX1" fmla="*/ 17874 w 2072805"/>
                <a:gd name="connsiteY1" fmla="*/ 133350 h 711932"/>
                <a:gd name="connsiteX2" fmla="*/ 30574 w 2072805"/>
                <a:gd name="connsiteY2" fmla="*/ 355600 h 711932"/>
                <a:gd name="connsiteX3" fmla="*/ 297274 w 2072805"/>
                <a:gd name="connsiteY3" fmla="*/ 635000 h 711932"/>
                <a:gd name="connsiteX4" fmla="*/ 1002124 w 2072805"/>
                <a:gd name="connsiteY4" fmla="*/ 711200 h 711932"/>
                <a:gd name="connsiteX5" fmla="*/ 1700624 w 2072805"/>
                <a:gd name="connsiteY5" fmla="*/ 660400 h 711932"/>
                <a:gd name="connsiteX6" fmla="*/ 2049874 w 2072805"/>
                <a:gd name="connsiteY6" fmla="*/ 463550 h 711932"/>
                <a:gd name="connsiteX7" fmla="*/ 2024474 w 2072805"/>
                <a:gd name="connsiteY7" fmla="*/ 184150 h 711932"/>
                <a:gd name="connsiteX8" fmla="*/ 1903824 w 2072805"/>
                <a:gd name="connsiteY8" fmla="*/ 88900 h 71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72805" h="711932">
                  <a:moveTo>
                    <a:pt x="138524" y="0"/>
                  </a:moveTo>
                  <a:cubicBezTo>
                    <a:pt x="87195" y="37041"/>
                    <a:pt x="35866" y="74083"/>
                    <a:pt x="17874" y="133350"/>
                  </a:cubicBezTo>
                  <a:cubicBezTo>
                    <a:pt x="-118" y="192617"/>
                    <a:pt x="-15993" y="271992"/>
                    <a:pt x="30574" y="355600"/>
                  </a:cubicBezTo>
                  <a:cubicBezTo>
                    <a:pt x="77141" y="439208"/>
                    <a:pt x="135349" y="575733"/>
                    <a:pt x="297274" y="635000"/>
                  </a:cubicBezTo>
                  <a:cubicBezTo>
                    <a:pt x="459199" y="694267"/>
                    <a:pt x="768232" y="706967"/>
                    <a:pt x="1002124" y="711200"/>
                  </a:cubicBezTo>
                  <a:cubicBezTo>
                    <a:pt x="1236016" y="715433"/>
                    <a:pt x="1525999" y="701675"/>
                    <a:pt x="1700624" y="660400"/>
                  </a:cubicBezTo>
                  <a:cubicBezTo>
                    <a:pt x="1875249" y="619125"/>
                    <a:pt x="1995899" y="542925"/>
                    <a:pt x="2049874" y="463550"/>
                  </a:cubicBezTo>
                  <a:cubicBezTo>
                    <a:pt x="2103849" y="384175"/>
                    <a:pt x="2048816" y="246592"/>
                    <a:pt x="2024474" y="184150"/>
                  </a:cubicBezTo>
                  <a:cubicBezTo>
                    <a:pt x="2000132" y="121708"/>
                    <a:pt x="1951978" y="105304"/>
                    <a:pt x="1903824" y="88900"/>
                  </a:cubicBezTo>
                </a:path>
              </a:pathLst>
            </a:custGeom>
            <a:noFill/>
            <a:ln w="9525" cap="rnd">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Freeform: Shape 71">
              <a:extLst>
                <a:ext uri="{FF2B5EF4-FFF2-40B4-BE49-F238E27FC236}">
                  <a16:creationId xmlns:a16="http://schemas.microsoft.com/office/drawing/2014/main" id="{73A9CD02-9FB1-10CA-DEDA-EAC55C63301C}"/>
                </a:ext>
              </a:extLst>
            </p:cNvPr>
            <p:cNvSpPr>
              <a:spLocks/>
            </p:cNvSpPr>
            <p:nvPr/>
          </p:nvSpPr>
          <p:spPr>
            <a:xfrm>
              <a:off x="5756294" y="26461405"/>
              <a:ext cx="713575" cy="245394"/>
            </a:xfrm>
            <a:custGeom>
              <a:avLst/>
              <a:gdLst>
                <a:gd name="connsiteX0" fmla="*/ 143737 w 2481649"/>
                <a:gd name="connsiteY0" fmla="*/ 118687 h 853423"/>
                <a:gd name="connsiteX1" fmla="*/ 4037 w 2481649"/>
                <a:gd name="connsiteY1" fmla="*/ 309187 h 853423"/>
                <a:gd name="connsiteX2" fmla="*/ 283437 w 2481649"/>
                <a:gd name="connsiteY2" fmla="*/ 677487 h 853423"/>
                <a:gd name="connsiteX3" fmla="*/ 1242287 w 2481649"/>
                <a:gd name="connsiteY3" fmla="*/ 848937 h 853423"/>
                <a:gd name="connsiteX4" fmla="*/ 2048737 w 2481649"/>
                <a:gd name="connsiteY4" fmla="*/ 785437 h 853423"/>
                <a:gd name="connsiteX5" fmla="*/ 2404337 w 2481649"/>
                <a:gd name="connsiteY5" fmla="*/ 594937 h 853423"/>
                <a:gd name="connsiteX6" fmla="*/ 2480537 w 2481649"/>
                <a:gd name="connsiteY6" fmla="*/ 175837 h 853423"/>
                <a:gd name="connsiteX7" fmla="*/ 2448787 w 2481649"/>
                <a:gd name="connsiteY7" fmla="*/ 10737 h 853423"/>
                <a:gd name="connsiteX8" fmla="*/ 2436087 w 2481649"/>
                <a:gd name="connsiteY8" fmla="*/ 29787 h 853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1649" h="853423">
                  <a:moveTo>
                    <a:pt x="143737" y="118687"/>
                  </a:moveTo>
                  <a:cubicBezTo>
                    <a:pt x="62245" y="167370"/>
                    <a:pt x="-19246" y="216054"/>
                    <a:pt x="4037" y="309187"/>
                  </a:cubicBezTo>
                  <a:cubicBezTo>
                    <a:pt x="27320" y="402320"/>
                    <a:pt x="77062" y="587529"/>
                    <a:pt x="283437" y="677487"/>
                  </a:cubicBezTo>
                  <a:cubicBezTo>
                    <a:pt x="489812" y="767445"/>
                    <a:pt x="948070" y="830945"/>
                    <a:pt x="1242287" y="848937"/>
                  </a:cubicBezTo>
                  <a:cubicBezTo>
                    <a:pt x="1536504" y="866929"/>
                    <a:pt x="1855062" y="827770"/>
                    <a:pt x="2048737" y="785437"/>
                  </a:cubicBezTo>
                  <a:cubicBezTo>
                    <a:pt x="2242412" y="743104"/>
                    <a:pt x="2332370" y="696537"/>
                    <a:pt x="2404337" y="594937"/>
                  </a:cubicBezTo>
                  <a:cubicBezTo>
                    <a:pt x="2476304" y="493337"/>
                    <a:pt x="2473129" y="273204"/>
                    <a:pt x="2480537" y="175837"/>
                  </a:cubicBezTo>
                  <a:cubicBezTo>
                    <a:pt x="2487945" y="78470"/>
                    <a:pt x="2456195" y="35079"/>
                    <a:pt x="2448787" y="10737"/>
                  </a:cubicBezTo>
                  <a:cubicBezTo>
                    <a:pt x="2441379" y="-13605"/>
                    <a:pt x="2438733" y="8091"/>
                    <a:pt x="2436087" y="29787"/>
                  </a:cubicBezTo>
                </a:path>
              </a:pathLst>
            </a:custGeom>
            <a:noFill/>
            <a:ln w="9525" cap="rnd">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Shape 72">
              <a:extLst>
                <a:ext uri="{FF2B5EF4-FFF2-40B4-BE49-F238E27FC236}">
                  <a16:creationId xmlns:a16="http://schemas.microsoft.com/office/drawing/2014/main" id="{DB13FA4A-C023-0102-7CAA-232FD655FE01}"/>
                </a:ext>
              </a:extLst>
            </p:cNvPr>
            <p:cNvSpPr>
              <a:spLocks/>
            </p:cNvSpPr>
            <p:nvPr/>
          </p:nvSpPr>
          <p:spPr>
            <a:xfrm>
              <a:off x="5719765" y="26469970"/>
              <a:ext cx="792956" cy="310643"/>
            </a:xfrm>
            <a:custGeom>
              <a:avLst/>
              <a:gdLst>
                <a:gd name="connsiteX0" fmla="*/ 54877 w 2757719"/>
                <a:gd name="connsiteY0" fmla="*/ 222250 h 1080347"/>
                <a:gd name="connsiteX1" fmla="*/ 4077 w 2757719"/>
                <a:gd name="connsiteY1" fmla="*/ 393700 h 1080347"/>
                <a:gd name="connsiteX2" fmla="*/ 150127 w 2757719"/>
                <a:gd name="connsiteY2" fmla="*/ 863600 h 1080347"/>
                <a:gd name="connsiteX3" fmla="*/ 886727 w 2757719"/>
                <a:gd name="connsiteY3" fmla="*/ 1054100 h 1080347"/>
                <a:gd name="connsiteX4" fmla="*/ 1928127 w 2757719"/>
                <a:gd name="connsiteY4" fmla="*/ 1054100 h 1080347"/>
                <a:gd name="connsiteX5" fmla="*/ 2493277 w 2757719"/>
                <a:gd name="connsiteY5" fmla="*/ 825500 h 1080347"/>
                <a:gd name="connsiteX6" fmla="*/ 2709177 w 2757719"/>
                <a:gd name="connsiteY6" fmla="*/ 495300 h 1080347"/>
                <a:gd name="connsiteX7" fmla="*/ 2753627 w 2757719"/>
                <a:gd name="connsiteY7" fmla="*/ 260350 h 1080347"/>
                <a:gd name="connsiteX8" fmla="*/ 2639327 w 2757719"/>
                <a:gd name="connsiteY8" fmla="*/ 0 h 1080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7719" h="1080347">
                  <a:moveTo>
                    <a:pt x="54877" y="222250"/>
                  </a:moveTo>
                  <a:cubicBezTo>
                    <a:pt x="21539" y="254529"/>
                    <a:pt x="-11798" y="286808"/>
                    <a:pt x="4077" y="393700"/>
                  </a:cubicBezTo>
                  <a:cubicBezTo>
                    <a:pt x="19952" y="500592"/>
                    <a:pt x="3019" y="753533"/>
                    <a:pt x="150127" y="863600"/>
                  </a:cubicBezTo>
                  <a:cubicBezTo>
                    <a:pt x="297235" y="973667"/>
                    <a:pt x="590394" y="1022350"/>
                    <a:pt x="886727" y="1054100"/>
                  </a:cubicBezTo>
                  <a:cubicBezTo>
                    <a:pt x="1183060" y="1085850"/>
                    <a:pt x="1660369" y="1092200"/>
                    <a:pt x="1928127" y="1054100"/>
                  </a:cubicBezTo>
                  <a:cubicBezTo>
                    <a:pt x="2195885" y="1016000"/>
                    <a:pt x="2363102" y="918633"/>
                    <a:pt x="2493277" y="825500"/>
                  </a:cubicBezTo>
                  <a:cubicBezTo>
                    <a:pt x="2623452" y="732367"/>
                    <a:pt x="2665785" y="589492"/>
                    <a:pt x="2709177" y="495300"/>
                  </a:cubicBezTo>
                  <a:cubicBezTo>
                    <a:pt x="2752569" y="401108"/>
                    <a:pt x="2765269" y="342900"/>
                    <a:pt x="2753627" y="260350"/>
                  </a:cubicBezTo>
                  <a:cubicBezTo>
                    <a:pt x="2741985" y="177800"/>
                    <a:pt x="2690656" y="88900"/>
                    <a:pt x="2639327" y="0"/>
                  </a:cubicBezTo>
                </a:path>
              </a:pathLst>
            </a:custGeom>
            <a:noFill/>
            <a:ln w="9525" cap="rnd">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96" name="Table 95">
            <a:extLst>
              <a:ext uri="{FF2B5EF4-FFF2-40B4-BE49-F238E27FC236}">
                <a16:creationId xmlns:a16="http://schemas.microsoft.com/office/drawing/2014/main" id="{0DBD60AA-1C39-AF53-D171-29EE2B88EE51}"/>
              </a:ext>
            </a:extLst>
          </p:cNvPr>
          <p:cNvGraphicFramePr>
            <a:graphicFrameLocks noGrp="1"/>
          </p:cNvGraphicFramePr>
          <p:nvPr>
            <p:extLst>
              <p:ext uri="{D42A27DB-BD31-4B8C-83A1-F6EECF244321}">
                <p14:modId xmlns:p14="http://schemas.microsoft.com/office/powerpoint/2010/main" val="3730325865"/>
              </p:ext>
            </p:extLst>
          </p:nvPr>
        </p:nvGraphicFramePr>
        <p:xfrm>
          <a:off x="27795299" y="16646101"/>
          <a:ext cx="15658056" cy="9452991"/>
        </p:xfrm>
        <a:graphic>
          <a:graphicData uri="http://schemas.openxmlformats.org/drawingml/2006/table">
            <a:tbl>
              <a:tblPr firstRow="1" bandRow="1">
                <a:tableStyleId>{5C22544A-7EE6-4342-B048-85BDC9FD1C3A}</a:tableStyleId>
              </a:tblPr>
              <a:tblGrid>
                <a:gridCol w="3293090">
                  <a:extLst>
                    <a:ext uri="{9D8B030D-6E8A-4147-A177-3AD203B41FA5}">
                      <a16:colId xmlns:a16="http://schemas.microsoft.com/office/drawing/2014/main" val="504106820"/>
                    </a:ext>
                  </a:extLst>
                </a:gridCol>
                <a:gridCol w="5489937">
                  <a:extLst>
                    <a:ext uri="{9D8B030D-6E8A-4147-A177-3AD203B41FA5}">
                      <a16:colId xmlns:a16="http://schemas.microsoft.com/office/drawing/2014/main" val="494766255"/>
                    </a:ext>
                  </a:extLst>
                </a:gridCol>
                <a:gridCol w="6875029">
                  <a:extLst>
                    <a:ext uri="{9D8B030D-6E8A-4147-A177-3AD203B41FA5}">
                      <a16:colId xmlns:a16="http://schemas.microsoft.com/office/drawing/2014/main" val="1003567013"/>
                    </a:ext>
                  </a:extLst>
                </a:gridCol>
              </a:tblGrid>
              <a:tr h="674751">
                <a:tc>
                  <a:txBody>
                    <a:bodyPr/>
                    <a:lstStyle/>
                    <a:p>
                      <a:r>
                        <a:rPr lang="en-US" sz="2400"/>
                        <a:t>Key Issue</a:t>
                      </a:r>
                    </a:p>
                  </a:txBody>
                  <a:tcPr/>
                </a:tc>
                <a:tc>
                  <a:txBody>
                    <a:bodyPr/>
                    <a:lstStyle/>
                    <a:p>
                      <a:r>
                        <a:rPr lang="en-US" sz="2400"/>
                        <a:t>2025 Recommendations</a:t>
                      </a:r>
                    </a:p>
                  </a:txBody>
                  <a:tcPr/>
                </a:tc>
                <a:tc>
                  <a:txBody>
                    <a:bodyPr/>
                    <a:lstStyle/>
                    <a:p>
                      <a:r>
                        <a:rPr lang="en-US" sz="2400"/>
                        <a:t>2026 progress and updates</a:t>
                      </a:r>
                    </a:p>
                  </a:txBody>
                  <a:tcPr/>
                </a:tc>
                <a:extLst>
                  <a:ext uri="{0D108BD9-81ED-4DB2-BD59-A6C34878D82A}">
                    <a16:rowId xmlns:a16="http://schemas.microsoft.com/office/drawing/2014/main" val="2691109372"/>
                  </a:ext>
                </a:extLst>
              </a:tr>
              <a:tr h="2077278">
                <a:tc>
                  <a:txBody>
                    <a:bodyPr/>
                    <a:lstStyle/>
                    <a:p>
                      <a:r>
                        <a:rPr lang="en-US" sz="2400" b="1"/>
                        <a:t>Summer water temperature in larger rivers and streams</a:t>
                      </a:r>
                    </a:p>
                  </a:txBody>
                  <a:tcPr/>
                </a:tc>
                <a:tc>
                  <a:txBody>
                    <a:bodyPr/>
                    <a:lstStyle/>
                    <a:p>
                      <a:r>
                        <a:rPr lang="en-US" sz="2400" dirty="0"/>
                        <a:t>Create cold-water refugia and increase shade; total scale TBD but </a:t>
                      </a:r>
                      <a:r>
                        <a:rPr lang="en-US" sz="2400" b="1" dirty="0"/>
                        <a:t>at least 40 miles </a:t>
                      </a:r>
                      <a:r>
                        <a:rPr lang="en-US" sz="2400" b="0" dirty="0"/>
                        <a:t>needed </a:t>
                      </a:r>
                      <a:r>
                        <a:rPr lang="en-US" sz="2400" dirty="0"/>
                        <a:t>in </a:t>
                      </a:r>
                      <a:r>
                        <a:rPr lang="en-US" sz="2400" b="1" dirty="0"/>
                        <a:t>the lower Newaukum</a:t>
                      </a:r>
                      <a:r>
                        <a:rPr lang="en-US" sz="2400" dirty="0"/>
                        <a:t> watershed</a:t>
                      </a:r>
                    </a:p>
                    <a:p>
                      <a:endParaRPr lang="en-US" sz="2400" dirty="0"/>
                    </a:p>
                    <a:p>
                      <a:r>
                        <a:rPr lang="en-US" sz="2400" dirty="0"/>
                        <a:t>Working with </a:t>
                      </a:r>
                      <a:r>
                        <a:rPr lang="en-US" sz="2400" b="1" dirty="0"/>
                        <a:t>beavers:</a:t>
                      </a:r>
                      <a:r>
                        <a:rPr lang="en-US" sz="2400" dirty="0"/>
                        <a:t> </a:t>
                      </a:r>
                    </a:p>
                    <a:p>
                      <a:r>
                        <a:rPr lang="en-US" sz="2400" dirty="0"/>
                        <a:t>outreach and restoration</a:t>
                      </a:r>
                    </a:p>
                  </a:txBody>
                  <a:tcPr/>
                </a:tc>
                <a:tc>
                  <a:txBody>
                    <a:bodyPr/>
                    <a:lstStyle/>
                    <a:p>
                      <a:r>
                        <a:rPr lang="en-US" sz="2400"/>
                        <a:t>About 1 mile of large wood structures and riparian plantings added to NF </a:t>
                      </a:r>
                      <a:r>
                        <a:rPr lang="en-US" sz="2400" err="1"/>
                        <a:t>Newaukum</a:t>
                      </a:r>
                      <a:r>
                        <a:rPr lang="en-US" sz="2400"/>
                        <a:t> </a:t>
                      </a:r>
                    </a:p>
                    <a:p>
                      <a:endParaRPr lang="en-US" sz="2400"/>
                    </a:p>
                    <a:p>
                      <a:r>
                        <a:rPr lang="en-US" sz="2400"/>
                        <a:t>Beaver were focal topics at Onalaska outreach event</a:t>
                      </a:r>
                    </a:p>
                    <a:p>
                      <a:endParaRPr lang="en-US" sz="2400"/>
                    </a:p>
                    <a:p>
                      <a:r>
                        <a:rPr lang="en-US" sz="2400"/>
                        <a:t>Currently no systematic plan to work with beaver</a:t>
                      </a:r>
                    </a:p>
                  </a:txBody>
                  <a:tcPr/>
                </a:tc>
                <a:extLst>
                  <a:ext uri="{0D108BD9-81ED-4DB2-BD59-A6C34878D82A}">
                    <a16:rowId xmlns:a16="http://schemas.microsoft.com/office/drawing/2014/main" val="1663954180"/>
                  </a:ext>
                </a:extLst>
              </a:tr>
              <a:tr h="2077278">
                <a:tc>
                  <a:txBody>
                    <a:bodyPr/>
                    <a:lstStyle/>
                    <a:p>
                      <a:r>
                        <a:rPr lang="en-US" sz="2400" b="1"/>
                        <a:t>Water-use, water quality, and in-stream flow</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Treat at least </a:t>
                      </a:r>
                      <a:r>
                        <a:rPr lang="en-US" sz="2400" b="1"/>
                        <a:t>48 </a:t>
                      </a:r>
                      <a:r>
                        <a:rPr lang="en-US" sz="2400" b="0"/>
                        <a:t>miles of </a:t>
                      </a:r>
                      <a:r>
                        <a:rPr lang="en-US" sz="2400" b="1"/>
                        <a:t>upper Newaukum </a:t>
                      </a:r>
                      <a:r>
                        <a:rPr lang="en-US" sz="2400" b="0"/>
                        <a:t>watershed with wood and riparian plantings (Lead Entity Strategy)</a:t>
                      </a:r>
                      <a:endParaRPr lang="en-US" sz="2400"/>
                    </a:p>
                    <a:p>
                      <a:endParaRPr lang="en-US" sz="2400"/>
                    </a:p>
                    <a:p>
                      <a:r>
                        <a:rPr lang="en-US" sz="2400"/>
                        <a:t>Water use modifications, water right acquisitions, stream restoration. </a:t>
                      </a:r>
                      <a:r>
                        <a:rPr lang="en-US" sz="2400" b="1"/>
                        <a:t>Scale to be determined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a:t>Bernier Wood Placement project in design phase- could be implemented next summer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0"/>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a:t>Two water forbearance projects in place this summer</a:t>
                      </a:r>
                    </a:p>
                  </a:txBody>
                  <a:tcPr/>
                </a:tc>
                <a:extLst>
                  <a:ext uri="{0D108BD9-81ED-4DB2-BD59-A6C34878D82A}">
                    <a16:rowId xmlns:a16="http://schemas.microsoft.com/office/drawing/2014/main" val="456618665"/>
                  </a:ext>
                </a:extLst>
              </a:tr>
              <a:tr h="1504236">
                <a:tc>
                  <a:txBody>
                    <a:bodyPr/>
                    <a:lstStyle/>
                    <a:p>
                      <a:r>
                        <a:rPr lang="en-US" sz="2400" b="1"/>
                        <a:t>Non-Native fish range expansion</a:t>
                      </a:r>
                    </a:p>
                  </a:txBody>
                  <a:tcPr/>
                </a:tc>
                <a:tc>
                  <a:txBody>
                    <a:bodyPr/>
                    <a:lstStyle/>
                    <a:p>
                      <a:r>
                        <a:rPr lang="en-US" sz="2400" b="1"/>
                        <a:t>Bass Suppression Pilot Project </a:t>
                      </a:r>
                      <a:r>
                        <a:rPr lang="en-US" sz="2400" b="0"/>
                        <a:t>to address uncertainties</a:t>
                      </a:r>
                      <a:endParaRPr lang="en-US" sz="2400"/>
                    </a:p>
                    <a:p>
                      <a:r>
                        <a:rPr lang="en-US" sz="2400" b="1"/>
                        <a:t>Community Education</a:t>
                      </a:r>
                    </a:p>
                  </a:txBody>
                  <a:tcPr/>
                </a:tc>
                <a:tc>
                  <a:txBody>
                    <a:bodyPr/>
                    <a:lstStyle/>
                    <a:p>
                      <a:r>
                        <a:rPr lang="en-US" sz="2400" b="0" dirty="0"/>
                        <a:t>Bass Suppression Pilot Project initiated</a:t>
                      </a:r>
                    </a:p>
                    <a:p>
                      <a:endParaRPr lang="en-US" sz="2400" b="0" dirty="0"/>
                    </a:p>
                    <a:p>
                      <a:r>
                        <a:rPr lang="en-US" sz="2400" b="0" dirty="0"/>
                        <a:t>Juvenile salmon survival study project initiated</a:t>
                      </a:r>
                    </a:p>
                    <a:p>
                      <a:endParaRPr lang="en-US" sz="2400" b="0" dirty="0"/>
                    </a:p>
                    <a:p>
                      <a:r>
                        <a:rPr lang="en-US" sz="2400" b="0" dirty="0"/>
                        <a:t>Currently no formal plan for Community Education</a:t>
                      </a:r>
                    </a:p>
                  </a:txBody>
                  <a:tcPr/>
                </a:tc>
                <a:extLst>
                  <a:ext uri="{0D108BD9-81ED-4DB2-BD59-A6C34878D82A}">
                    <a16:rowId xmlns:a16="http://schemas.microsoft.com/office/drawing/2014/main" val="7179327"/>
                  </a:ext>
                </a:extLst>
              </a:tr>
              <a:tr h="1274530">
                <a:tc>
                  <a:txBody>
                    <a:bodyPr/>
                    <a:lstStyle/>
                    <a:p>
                      <a:r>
                        <a:rPr lang="en-US" sz="2400" b="1"/>
                        <a:t>Coastal Chinook Restoration Planning</a:t>
                      </a:r>
                    </a:p>
                  </a:txBody>
                  <a:tcPr/>
                </a:tc>
                <a:tc>
                  <a:txBody>
                    <a:bodyPr/>
                    <a:lstStyle/>
                    <a:p>
                      <a:r>
                        <a:rPr lang="en-US" sz="2400" b="0"/>
                        <a:t>Gather people for focused discussion on the </a:t>
                      </a:r>
                      <a:r>
                        <a:rPr lang="en-US" sz="2400" b="1"/>
                        <a:t>state of the science </a:t>
                      </a:r>
                      <a:r>
                        <a:rPr lang="en-US" sz="2400" b="0"/>
                        <a:t>around Chinook conservation, and identify next steps and strategies</a:t>
                      </a:r>
                      <a:endParaRPr lang="en-US" sz="2400" b="1"/>
                    </a:p>
                  </a:txBody>
                  <a:tcPr/>
                </a:tc>
                <a:tc>
                  <a:txBody>
                    <a:bodyPr/>
                    <a:lstStyle/>
                    <a:p>
                      <a:r>
                        <a:rPr lang="en-US" sz="2400" b="1" dirty="0"/>
                        <a:t>Chinook Symposium </a:t>
                      </a:r>
                      <a:r>
                        <a:rPr lang="en-US" sz="2400" b="0" dirty="0"/>
                        <a:t>took place in October 2025 in Ocean Shores.</a:t>
                      </a:r>
                    </a:p>
                    <a:p>
                      <a:endParaRPr lang="en-US" sz="2400" b="0" dirty="0"/>
                    </a:p>
                    <a:p>
                      <a:r>
                        <a:rPr lang="en-US" sz="2400" b="0" dirty="0"/>
                        <a:t>Report published in Sep 2026 </a:t>
                      </a:r>
                    </a:p>
                  </a:txBody>
                  <a:tcPr/>
                </a:tc>
                <a:extLst>
                  <a:ext uri="{0D108BD9-81ED-4DB2-BD59-A6C34878D82A}">
                    <a16:rowId xmlns:a16="http://schemas.microsoft.com/office/drawing/2014/main" val="1172030229"/>
                  </a:ext>
                </a:extLst>
              </a:tr>
            </a:tbl>
          </a:graphicData>
        </a:graphic>
      </p:graphicFrame>
      <p:pic>
        <p:nvPicPr>
          <p:cNvPr id="8" name="Picture 7">
            <a:extLst>
              <a:ext uri="{FF2B5EF4-FFF2-40B4-BE49-F238E27FC236}">
                <a16:creationId xmlns:a16="http://schemas.microsoft.com/office/drawing/2014/main" id="{856BC449-1912-B278-1F08-AEA98AA1F567}"/>
              </a:ext>
            </a:extLst>
          </p:cNvPr>
          <p:cNvPicPr>
            <a:picLocks noChangeAspect="1"/>
          </p:cNvPicPr>
          <p:nvPr/>
        </p:nvPicPr>
        <p:blipFill>
          <a:blip r:embed="rId17"/>
          <a:srcRect l="7631" t="6806" r="6494" b="7594"/>
          <a:stretch>
            <a:fillRect/>
          </a:stretch>
        </p:blipFill>
        <p:spPr>
          <a:xfrm>
            <a:off x="41864756" y="24937258"/>
            <a:ext cx="1111578" cy="1107996"/>
          </a:xfrm>
          <a:prstGeom prst="rect">
            <a:avLst/>
          </a:prstGeom>
        </p:spPr>
      </p:pic>
      <p:pic>
        <p:nvPicPr>
          <p:cNvPr id="11" name="Picture 10">
            <a:extLst>
              <a:ext uri="{FF2B5EF4-FFF2-40B4-BE49-F238E27FC236}">
                <a16:creationId xmlns:a16="http://schemas.microsoft.com/office/drawing/2014/main" id="{977F458E-E521-C243-CC00-2971A98E4009}"/>
              </a:ext>
            </a:extLst>
          </p:cNvPr>
          <p:cNvPicPr>
            <a:picLocks noChangeAspect="1"/>
          </p:cNvPicPr>
          <p:nvPr/>
        </p:nvPicPr>
        <p:blipFill>
          <a:blip r:embed="rId18"/>
          <a:stretch>
            <a:fillRect/>
          </a:stretch>
        </p:blipFill>
        <p:spPr>
          <a:xfrm>
            <a:off x="35024113" y="23034535"/>
            <a:ext cx="1449832" cy="1458196"/>
          </a:xfrm>
          <a:prstGeom prst="rect">
            <a:avLst/>
          </a:prstGeom>
        </p:spPr>
      </p:pic>
      <p:pic>
        <p:nvPicPr>
          <p:cNvPr id="15" name="Picture 14">
            <a:extLst>
              <a:ext uri="{FF2B5EF4-FFF2-40B4-BE49-F238E27FC236}">
                <a16:creationId xmlns:a16="http://schemas.microsoft.com/office/drawing/2014/main" id="{9DE9CAF5-F0BD-0FC9-73BD-2CA809F677B2}"/>
              </a:ext>
            </a:extLst>
          </p:cNvPr>
          <p:cNvPicPr>
            <a:picLocks noChangeAspect="1"/>
          </p:cNvPicPr>
          <p:nvPr/>
        </p:nvPicPr>
        <p:blipFill>
          <a:blip r:embed="rId19"/>
          <a:stretch>
            <a:fillRect/>
          </a:stretch>
        </p:blipFill>
        <p:spPr>
          <a:xfrm>
            <a:off x="30880464" y="6637729"/>
            <a:ext cx="1411774" cy="1411774"/>
          </a:xfrm>
          <a:prstGeom prst="rect">
            <a:avLst/>
          </a:prstGeom>
        </p:spPr>
      </p:pic>
      <p:pic>
        <p:nvPicPr>
          <p:cNvPr id="28" name="Picture 27">
            <a:extLst>
              <a:ext uri="{FF2B5EF4-FFF2-40B4-BE49-F238E27FC236}">
                <a16:creationId xmlns:a16="http://schemas.microsoft.com/office/drawing/2014/main" id="{43985F7B-57F9-89B3-1E3B-2314FF9390D1}"/>
              </a:ext>
            </a:extLst>
          </p:cNvPr>
          <p:cNvPicPr>
            <a:picLocks noChangeAspect="1"/>
          </p:cNvPicPr>
          <p:nvPr/>
        </p:nvPicPr>
        <p:blipFill>
          <a:blip r:embed="rId20"/>
          <a:stretch>
            <a:fillRect/>
          </a:stretch>
        </p:blipFill>
        <p:spPr>
          <a:xfrm>
            <a:off x="35015060" y="18487586"/>
            <a:ext cx="1413069" cy="1416433"/>
          </a:xfrm>
          <a:prstGeom prst="rect">
            <a:avLst/>
          </a:prstGeom>
        </p:spPr>
      </p:pic>
    </p:spTree>
    <p:extLst>
      <p:ext uri="{BB962C8B-B14F-4D97-AF65-F5344CB8AC3E}">
        <p14:creationId xmlns:p14="http://schemas.microsoft.com/office/powerpoint/2010/main" val="220400455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d41dcb9-89d3-404a-b7ce-1faa5dfde552">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TaxCatchAll xmlns="23872065-9579-4097-8879-6ec01a16725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6D7A32E13D3ED4C8C943259EC2EACEA" ma:contentTypeVersion="18" ma:contentTypeDescription="Create a new document." ma:contentTypeScope="" ma:versionID="3b5dbbc606b79a04a16186b9eeaa91e3">
  <xsd:schema xmlns:xsd="http://www.w3.org/2001/XMLSchema" xmlns:xs="http://www.w3.org/2001/XMLSchema" xmlns:p="http://schemas.microsoft.com/office/2006/metadata/properties" xmlns:ns1="http://schemas.microsoft.com/sharepoint/v3" xmlns:ns2="cd41dcb9-89d3-404a-b7ce-1faa5dfde552" xmlns:ns3="23872065-9579-4097-8879-6ec01a167253" targetNamespace="http://schemas.microsoft.com/office/2006/metadata/properties" ma:root="true" ma:fieldsID="5960872fd88fb70cb4f498ad80c6ab3c" ns1:_="" ns2:_="" ns3:_="">
    <xsd:import namespace="http://schemas.microsoft.com/sharepoint/v3"/>
    <xsd:import namespace="cd41dcb9-89d3-404a-b7ce-1faa5dfde552"/>
    <xsd:import namespace="23872065-9579-4097-8879-6ec01a167253"/>
    <xsd:element name="properties">
      <xsd:complexType>
        <xsd:sequence>
          <xsd:element name="documentManagement">
            <xsd:complexType>
              <xsd:all>
                <xsd:element ref="ns2:MediaServiceMetadata" minOccurs="0"/>
                <xsd:element ref="ns2:MediaServiceFastMetadata" minOccurs="0"/>
                <xsd:element ref="ns1:_ip_UnifiedCompliancePolicyProperties" minOccurs="0"/>
                <xsd:element ref="ns1:_ip_UnifiedCompliancePolicyUIAction"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0" nillable="true" ma:displayName="Unified Compliance Policy Properties" ma:hidden="true" ma:internalName="_ip_UnifiedCompliancePolicyProperties">
      <xsd:simpleType>
        <xsd:restriction base="dms:Note"/>
      </xsd:simpleType>
    </xsd:element>
    <xsd:element name="_ip_UnifiedCompliancePolicyUIAction" ma:index="1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d41dcb9-89d3-404a-b7ce-1faa5dfde5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60a6a1c-50a4-4ec0-87e3-f00760ffe76b"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872065-9579-4097-8879-6ec01a16725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eb7ae82-b862-48d1-a8c8-b3e1bda771a9}" ma:internalName="TaxCatchAll" ma:showField="CatchAllData" ma:web="23872065-9579-4097-8879-6ec01a167253">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BB183A-D262-46AB-8F59-4A2078B5A85D}">
  <ds:schemaRefs>
    <ds:schemaRef ds:uri="http://schemas.microsoft.com/sharepoint/v3/contenttype/forms"/>
  </ds:schemaRefs>
</ds:datastoreItem>
</file>

<file path=customXml/itemProps2.xml><?xml version="1.0" encoding="utf-8"?>
<ds:datastoreItem xmlns:ds="http://schemas.openxmlformats.org/officeDocument/2006/customXml" ds:itemID="{F3FF1F49-1CBC-455C-A7A3-AB67C74EA075}">
  <ds:schemaRefs>
    <ds:schemaRef ds:uri="23872065-9579-4097-8879-6ec01a167253"/>
    <ds:schemaRef ds:uri="cd41dcb9-89d3-404a-b7ce-1faa5dfde552"/>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50CEFC74-3F87-46E7-BB68-EDE07BD33B76}">
  <ds:schemaRefs>
    <ds:schemaRef ds:uri="23872065-9579-4097-8879-6ec01a167253"/>
    <ds:schemaRef ds:uri="cd41dcb9-89d3-404a-b7ce-1faa5dfde55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45011977-b912-4387-97a4-f4c94a801377}" enabled="1" method="Standard" siteId="{11d0e217-264e-400a-8ba0-57dcc127d72d}" removed="0"/>
</clbl:labelList>
</file>

<file path=docProps/app.xml><?xml version="1.0" encoding="utf-8"?>
<Properties xmlns="http://schemas.openxmlformats.org/officeDocument/2006/extended-properties" xmlns:vt="http://schemas.openxmlformats.org/officeDocument/2006/docPropsVTypes">
  <Template>Office Theme</Template>
  <TotalTime>4</TotalTime>
  <Words>924</Words>
  <Application>Microsoft Office PowerPoint</Application>
  <PresentationFormat>Custom</PresentationFormat>
  <Paragraphs>220</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Aptos Display</vt:lpstr>
      <vt:lpstr>Arial</vt:lpstr>
      <vt:lpstr>Oswald Medium</vt:lpstr>
      <vt:lpstr>Wingdings</vt:lpstr>
      <vt:lpstr>Office Theme</vt:lpstr>
      <vt:lpstr>PowerPoint Presentation</vt:lpstr>
    </vt:vector>
  </TitlesOfParts>
  <Company>WDFW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Mealor, Andrew (DFW)</dc:creator>
  <cp:lastModifiedBy>Knorr, Victoria L (DFW)</cp:lastModifiedBy>
  <cp:revision>1</cp:revision>
  <dcterms:created xsi:type="dcterms:W3CDTF">2024-06-06T20:12:02Z</dcterms:created>
  <dcterms:modified xsi:type="dcterms:W3CDTF">2026-10-09T23:43:48Z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5011977-b912-4387-97a4-f4c94a801377_Enabled">
    <vt:lpwstr>true</vt:lpwstr>
  </property>
  <property fmtid="{D5CDD505-2E9C-101B-9397-08002B2CF9AE}" pid="3" name="MSIP_Label_45011977-b912-4387-97a4-f4c94a801377_SetDate">
    <vt:lpwstr>2024-06-06T21:36:31Z</vt:lpwstr>
  </property>
  <property fmtid="{D5CDD505-2E9C-101B-9397-08002B2CF9AE}" pid="4" name="MSIP_Label_45011977-b912-4387-97a4-f4c94a801377_Method">
    <vt:lpwstr>Standard</vt:lpwstr>
  </property>
  <property fmtid="{D5CDD505-2E9C-101B-9397-08002B2CF9AE}" pid="5" name="MSIP_Label_45011977-b912-4387-97a4-f4c94a801377_Name">
    <vt:lpwstr>Uncategorized Data</vt:lpwstr>
  </property>
  <property fmtid="{D5CDD505-2E9C-101B-9397-08002B2CF9AE}" pid="6" name="MSIP_Label_45011977-b912-4387-97a4-f4c94a801377_SiteId">
    <vt:lpwstr>11d0e217-264e-400a-8ba0-57dcc127d72d</vt:lpwstr>
  </property>
  <property fmtid="{D5CDD505-2E9C-101B-9397-08002B2CF9AE}" pid="7" name="MSIP_Label_45011977-b912-4387-97a4-f4c94a801377_ActionId">
    <vt:lpwstr>a52f2658-569a-4572-a958-523fc27b5b8c</vt:lpwstr>
  </property>
  <property fmtid="{D5CDD505-2E9C-101B-9397-08002B2CF9AE}" pid="8" name="MSIP_Label_45011977-b912-4387-97a4-f4c94a801377_ContentBits">
    <vt:lpwstr>0</vt:lpwstr>
  </property>
  <property fmtid="{D5CDD505-2E9C-101B-9397-08002B2CF9AE}" pid="9" name="ContentTypeId">
    <vt:lpwstr>0x010100E6D7A32E13D3ED4C8C943259EC2EACEA</vt:lpwstr>
  </property>
  <property fmtid="{D5CDD505-2E9C-101B-9397-08002B2CF9AE}" pid="10" name="MediaServiceImageTags">
    <vt:lpwstr/>
  </property>
</Properties>
</file>