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21E4"/>
    <a:srgbClr val="3B7D23"/>
    <a:srgbClr val="DA632B"/>
    <a:srgbClr val="6B7167"/>
    <a:srgbClr val="676E62"/>
    <a:srgbClr val="71786F"/>
    <a:srgbClr val="13586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2" d="100"/>
          <a:sy n="22" d="100"/>
        </p:scale>
        <p:origin x="25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orr, Victoria L (DFW)" userId="654972e7-58c3-421e-b668-12907412825b" providerId="ADAL" clId="{A2CE382A-453D-41DA-B3A7-5BD035359038}"/>
    <pc:docChg chg="undo custSel modSld">
      <pc:chgData name="Knorr, Victoria L (DFW)" userId="654972e7-58c3-421e-b668-12907412825b" providerId="ADAL" clId="{A2CE382A-453D-41DA-B3A7-5BD035359038}" dt="2026-10-08T23:55:55.398" v="46" actId="14734"/>
      <pc:docMkLst>
        <pc:docMk/>
      </pc:docMkLst>
      <pc:sldChg chg="modSp mod">
        <pc:chgData name="Knorr, Victoria L (DFW)" userId="654972e7-58c3-421e-b668-12907412825b" providerId="ADAL" clId="{A2CE382A-453D-41DA-B3A7-5BD035359038}" dt="2026-10-08T23:55:55.398" v="46" actId="14734"/>
        <pc:sldMkLst>
          <pc:docMk/>
          <pc:sldMk cId="2204004551" sldId="256"/>
        </pc:sldMkLst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3" creationId="{9444BC14-798B-40B7-CABA-EF097BC46039}"/>
          </ac:spMkLst>
        </pc:spChg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6" creationId="{FC4D0138-7C40-5CA8-50CA-0EF44967FA95}"/>
          </ac:spMkLst>
        </pc:spChg>
        <pc:spChg chg="mod">
          <ac:chgData name="Knorr, Victoria L (DFW)" userId="654972e7-58c3-421e-b668-12907412825b" providerId="ADAL" clId="{A2CE382A-453D-41DA-B3A7-5BD035359038}" dt="2026-10-08T23:55:40.054" v="44" actId="1076"/>
          <ac:spMkLst>
            <pc:docMk/>
            <pc:sldMk cId="2204004551" sldId="256"/>
            <ac:spMk id="9" creationId="{BEBAAB2E-CB10-47BD-85B0-2925420D79FC}"/>
          </ac:spMkLst>
        </pc:spChg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10" creationId="{4E6A41B1-A546-EA8D-D4D7-7AB8ABC50E0F}"/>
          </ac:spMkLst>
        </pc:spChg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11" creationId="{89B27856-4096-6D61-CE06-A56036114490}"/>
          </ac:spMkLst>
        </pc:spChg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12" creationId="{2B78802A-3358-2EA6-F976-599148F828C8}"/>
          </ac:spMkLst>
        </pc:spChg>
        <pc:spChg chg="mod">
          <ac:chgData name="Knorr, Victoria L (DFW)" userId="654972e7-58c3-421e-b668-12907412825b" providerId="ADAL" clId="{A2CE382A-453D-41DA-B3A7-5BD035359038}" dt="2026-10-08T23:55:46.762" v="45" actId="1076"/>
          <ac:spMkLst>
            <pc:docMk/>
            <pc:sldMk cId="2204004551" sldId="256"/>
            <ac:spMk id="13" creationId="{0E6BEC2E-E485-3DA0-484D-AFDAF00D3CF6}"/>
          </ac:spMkLst>
        </pc:spChg>
        <pc:spChg chg="mod">
          <ac:chgData name="Knorr, Victoria L (DFW)" userId="654972e7-58c3-421e-b668-12907412825b" providerId="ADAL" clId="{A2CE382A-453D-41DA-B3A7-5BD035359038}" dt="2026-10-08T23:55:26.657" v="43" actId="1076"/>
          <ac:spMkLst>
            <pc:docMk/>
            <pc:sldMk cId="2204004551" sldId="256"/>
            <ac:spMk id="23" creationId="{6F535A4D-A663-EDD8-CE38-16B998668310}"/>
          </ac:spMkLst>
        </pc:spChg>
        <pc:graphicFrameChg chg="modGraphic">
          <ac:chgData name="Knorr, Victoria L (DFW)" userId="654972e7-58c3-421e-b668-12907412825b" providerId="ADAL" clId="{A2CE382A-453D-41DA-B3A7-5BD035359038}" dt="2026-10-08T23:55:55.398" v="46" actId="14734"/>
          <ac:graphicFrameMkLst>
            <pc:docMk/>
            <pc:sldMk cId="2204004551" sldId="256"/>
            <ac:graphicFrameMk id="14" creationId="{87FCA217-DBE6-7C50-89D7-4676DBB4FE41}"/>
          </ac:graphicFrameMkLst>
        </pc:graphicFrameChg>
        <pc:graphicFrameChg chg="modGraphic">
          <ac:chgData name="Knorr, Victoria L (DFW)" userId="654972e7-58c3-421e-b668-12907412825b" providerId="ADAL" clId="{A2CE382A-453D-41DA-B3A7-5BD035359038}" dt="2026-10-08T23:52:01.104" v="36" actId="20577"/>
          <ac:graphicFrameMkLst>
            <pc:docMk/>
            <pc:sldMk cId="2204004551" sldId="256"/>
            <ac:graphicFrameMk id="96" creationId="{9287A6DD-6BFB-31C9-59BF-E7E05756914C}"/>
          </ac:graphicFrameMkLst>
        </pc:graphicFrameChg>
      </pc:sldChg>
    </pc:docChg>
  </pc:docChgLst>
  <pc:docChgLst>
    <pc:chgData name="Mealor, Andrew (DFW)" userId="c0c2ce1a-a722-4c1b-97a5-5044d1ecdb7f" providerId="ADAL" clId="{7D0F355B-34DA-4F1D-A207-5E08A9A9BEBC}"/>
    <pc:docChg chg="undo custSel modSld">
      <pc:chgData name="Mealor, Andrew (DFW)" userId="c0c2ce1a-a722-4c1b-97a5-5044d1ecdb7f" providerId="ADAL" clId="{7D0F355B-34DA-4F1D-A207-5E08A9A9BEBC}" dt="2026-10-12T22:00:53.809" v="3816" actId="20577"/>
      <pc:docMkLst>
        <pc:docMk/>
      </pc:docMkLst>
      <pc:sldChg chg="addSp delSp modSp mod">
        <pc:chgData name="Mealor, Andrew (DFW)" userId="c0c2ce1a-a722-4c1b-97a5-5044d1ecdb7f" providerId="ADAL" clId="{7D0F355B-34DA-4F1D-A207-5E08A9A9BEBC}" dt="2026-10-12T22:00:53.809" v="3816" actId="20577"/>
        <pc:sldMkLst>
          <pc:docMk/>
          <pc:sldMk cId="2204004551" sldId="256"/>
        </pc:sldMkLst>
        <pc:spChg chg="mod">
          <ac:chgData name="Mealor, Andrew (DFW)" userId="c0c2ce1a-a722-4c1b-97a5-5044d1ecdb7f" providerId="ADAL" clId="{7D0F355B-34DA-4F1D-A207-5E08A9A9BEBC}" dt="2026-10-09T15:15:41.743" v="3753" actId="1036"/>
          <ac:spMkLst>
            <pc:docMk/>
            <pc:sldMk cId="2204004551" sldId="256"/>
            <ac:spMk id="3" creationId="{9444BC14-798B-40B7-CABA-EF097BC46039}"/>
          </ac:spMkLst>
        </pc:spChg>
        <pc:spChg chg="mod">
          <ac:chgData name="Mealor, Andrew (DFW)" userId="c0c2ce1a-a722-4c1b-97a5-5044d1ecdb7f" providerId="ADAL" clId="{7D0F355B-34DA-4F1D-A207-5E08A9A9BEBC}" dt="2026-09-28T15:19:21.786" v="4" actId="20577"/>
          <ac:spMkLst>
            <pc:docMk/>
            <pc:sldMk cId="2204004551" sldId="256"/>
            <ac:spMk id="4" creationId="{C6BE2B42-7371-2A59-1239-701FB0B8AFA9}"/>
          </ac:spMkLst>
        </pc:spChg>
        <pc:spChg chg="mod">
          <ac:chgData name="Mealor, Andrew (DFW)" userId="c0c2ce1a-a722-4c1b-97a5-5044d1ecdb7f" providerId="ADAL" clId="{7D0F355B-34DA-4F1D-A207-5E08A9A9BEBC}" dt="2026-10-09T15:15:48.190" v="3762" actId="1036"/>
          <ac:spMkLst>
            <pc:docMk/>
            <pc:sldMk cId="2204004551" sldId="256"/>
            <ac:spMk id="6" creationId="{FC4D0138-7C40-5CA8-50CA-0EF44967FA95}"/>
          </ac:spMkLst>
        </pc:spChg>
        <pc:spChg chg="mod">
          <ac:chgData name="Mealor, Andrew (DFW)" userId="c0c2ce1a-a722-4c1b-97a5-5044d1ecdb7f" providerId="ADAL" clId="{7D0F355B-34DA-4F1D-A207-5E08A9A9BEBC}" dt="2026-09-29T15:20:15.372" v="238" actId="1035"/>
          <ac:spMkLst>
            <pc:docMk/>
            <pc:sldMk cId="2204004551" sldId="256"/>
            <ac:spMk id="9" creationId="{BEBAAB2E-CB10-47BD-85B0-2925420D79FC}"/>
          </ac:spMkLst>
        </pc:spChg>
        <pc:spChg chg="mod">
          <ac:chgData name="Mealor, Andrew (DFW)" userId="c0c2ce1a-a722-4c1b-97a5-5044d1ecdb7f" providerId="ADAL" clId="{7D0F355B-34DA-4F1D-A207-5E08A9A9BEBC}" dt="2026-10-09T15:15:23.450" v="3737" actId="1036"/>
          <ac:spMkLst>
            <pc:docMk/>
            <pc:sldMk cId="2204004551" sldId="256"/>
            <ac:spMk id="10" creationId="{4E6A41B1-A546-EA8D-D4D7-7AB8ABC50E0F}"/>
          </ac:spMkLst>
        </pc:spChg>
        <pc:spChg chg="mod">
          <ac:chgData name="Mealor, Andrew (DFW)" userId="c0c2ce1a-a722-4c1b-97a5-5044d1ecdb7f" providerId="ADAL" clId="{7D0F355B-34DA-4F1D-A207-5E08A9A9BEBC}" dt="2026-10-09T15:15:34.935" v="3747" actId="1036"/>
          <ac:spMkLst>
            <pc:docMk/>
            <pc:sldMk cId="2204004551" sldId="256"/>
            <ac:spMk id="11" creationId="{89B27856-4096-6D61-CE06-A56036114490}"/>
          </ac:spMkLst>
        </pc:spChg>
        <pc:spChg chg="mod">
          <ac:chgData name="Mealor, Andrew (DFW)" userId="c0c2ce1a-a722-4c1b-97a5-5044d1ecdb7f" providerId="ADAL" clId="{7D0F355B-34DA-4F1D-A207-5E08A9A9BEBC}" dt="2026-09-29T15:20:29.343" v="256" actId="1035"/>
          <ac:spMkLst>
            <pc:docMk/>
            <pc:sldMk cId="2204004551" sldId="256"/>
            <ac:spMk id="12" creationId="{2B78802A-3358-2EA6-F976-599148F828C8}"/>
          </ac:spMkLst>
        </pc:spChg>
        <pc:spChg chg="mod">
          <ac:chgData name="Mealor, Andrew (DFW)" userId="c0c2ce1a-a722-4c1b-97a5-5044d1ecdb7f" providerId="ADAL" clId="{7D0F355B-34DA-4F1D-A207-5E08A9A9BEBC}" dt="2026-09-29T15:20:25.873" v="254" actId="1036"/>
          <ac:spMkLst>
            <pc:docMk/>
            <pc:sldMk cId="2204004551" sldId="256"/>
            <ac:spMk id="13" creationId="{0E6BEC2E-E485-3DA0-484D-AFDAF00D3CF6}"/>
          </ac:spMkLst>
        </pc:spChg>
        <pc:spChg chg="mod">
          <ac:chgData name="Mealor, Andrew (DFW)" userId="c0c2ce1a-a722-4c1b-97a5-5044d1ecdb7f" providerId="ADAL" clId="{7D0F355B-34DA-4F1D-A207-5E08A9A9BEBC}" dt="2026-09-30T16:04:24.706" v="3280" actId="14100"/>
          <ac:spMkLst>
            <pc:docMk/>
            <pc:sldMk cId="2204004551" sldId="256"/>
            <ac:spMk id="21" creationId="{27561A19-75B3-00D7-C1BA-19E4210CA7C3}"/>
          </ac:spMkLst>
        </pc:spChg>
        <pc:spChg chg="add mod">
          <ac:chgData name="Mealor, Andrew (DFW)" userId="c0c2ce1a-a722-4c1b-97a5-5044d1ecdb7f" providerId="ADAL" clId="{7D0F355B-34DA-4F1D-A207-5E08A9A9BEBC}" dt="2026-10-09T15:15:28.678" v="3743" actId="1035"/>
          <ac:spMkLst>
            <pc:docMk/>
            <pc:sldMk cId="2204004551" sldId="256"/>
            <ac:spMk id="23" creationId="{6F535A4D-A663-EDD8-CE38-16B998668310}"/>
          </ac:spMkLst>
        </pc:spChg>
        <pc:spChg chg="add mod">
          <ac:chgData name="Mealor, Andrew (DFW)" userId="c0c2ce1a-a722-4c1b-97a5-5044d1ecdb7f" providerId="ADAL" clId="{7D0F355B-34DA-4F1D-A207-5E08A9A9BEBC}" dt="2026-09-29T17:16:52.504" v="957" actId="1076"/>
          <ac:spMkLst>
            <pc:docMk/>
            <pc:sldMk cId="2204004551" sldId="256"/>
            <ac:spMk id="35" creationId="{309A5FC3-3A5F-7DF2-0A41-F2E27DF18E86}"/>
          </ac:spMkLst>
        </pc:spChg>
        <pc:spChg chg="add mod">
          <ac:chgData name="Mealor, Andrew (DFW)" userId="c0c2ce1a-a722-4c1b-97a5-5044d1ecdb7f" providerId="ADAL" clId="{7D0F355B-34DA-4F1D-A207-5E08A9A9BEBC}" dt="2026-09-29T17:25:04.240" v="995" actId="164"/>
          <ac:spMkLst>
            <pc:docMk/>
            <pc:sldMk cId="2204004551" sldId="256"/>
            <ac:spMk id="54" creationId="{481CDF72-33D4-D3B3-7ED9-738AFC45AFF1}"/>
          </ac:spMkLst>
        </pc:spChg>
        <pc:spChg chg="add mod">
          <ac:chgData name="Mealor, Andrew (DFW)" userId="c0c2ce1a-a722-4c1b-97a5-5044d1ecdb7f" providerId="ADAL" clId="{7D0F355B-34DA-4F1D-A207-5E08A9A9BEBC}" dt="2026-09-29T17:27:45.810" v="1048" actId="1076"/>
          <ac:spMkLst>
            <pc:docMk/>
            <pc:sldMk cId="2204004551" sldId="256"/>
            <ac:spMk id="58" creationId="{82D113B2-4801-8DD2-272C-6FA3697836D5}"/>
          </ac:spMkLst>
        </pc:spChg>
        <pc:spChg chg="add mod ord">
          <ac:chgData name="Mealor, Andrew (DFW)" userId="c0c2ce1a-a722-4c1b-97a5-5044d1ecdb7f" providerId="ADAL" clId="{7D0F355B-34DA-4F1D-A207-5E08A9A9BEBC}" dt="2026-09-29T20:16:04.190" v="1353" actId="166"/>
          <ac:spMkLst>
            <pc:docMk/>
            <pc:sldMk cId="2204004551" sldId="256"/>
            <ac:spMk id="76" creationId="{48847ACE-64CF-40D3-268C-7BB6C1068552}"/>
          </ac:spMkLst>
        </pc:spChg>
        <pc:spChg chg="mod">
          <ac:chgData name="Mealor, Andrew (DFW)" userId="c0c2ce1a-a722-4c1b-97a5-5044d1ecdb7f" providerId="ADAL" clId="{7D0F355B-34DA-4F1D-A207-5E08A9A9BEBC}" dt="2026-09-29T20:18:31.054" v="1372" actId="1076"/>
          <ac:spMkLst>
            <pc:docMk/>
            <pc:sldMk cId="2204004551" sldId="256"/>
            <ac:spMk id="86" creationId="{4C02CE96-3CC7-B19B-25BE-1E5307136665}"/>
          </ac:spMkLst>
        </pc:spChg>
        <pc:spChg chg="mod">
          <ac:chgData name="Mealor, Andrew (DFW)" userId="c0c2ce1a-a722-4c1b-97a5-5044d1ecdb7f" providerId="ADAL" clId="{7D0F355B-34DA-4F1D-A207-5E08A9A9BEBC}" dt="2026-10-02T16:20:50.285" v="3642" actId="20577"/>
          <ac:spMkLst>
            <pc:docMk/>
            <pc:sldMk cId="2204004551" sldId="256"/>
            <ac:spMk id="107" creationId="{4CECDA1D-F5E4-D9BD-42E7-672D8D02131B}"/>
          </ac:spMkLst>
        </pc:spChg>
        <pc:spChg chg="add mod">
          <ac:chgData name="Mealor, Andrew (DFW)" userId="c0c2ce1a-a722-4c1b-97a5-5044d1ecdb7f" providerId="ADAL" clId="{7D0F355B-34DA-4F1D-A207-5E08A9A9BEBC}" dt="2026-10-02T18:38:39.902" v="3723" actId="1038"/>
          <ac:spMkLst>
            <pc:docMk/>
            <pc:sldMk cId="2204004551" sldId="256"/>
            <ac:spMk id="118" creationId="{5385C32C-9233-A7C2-0387-2386E3FCCA55}"/>
          </ac:spMkLst>
        </pc:spChg>
        <pc:grpChg chg="add mod ord topLvl">
          <ac:chgData name="Mealor, Andrew (DFW)" userId="c0c2ce1a-a722-4c1b-97a5-5044d1ecdb7f" providerId="ADAL" clId="{7D0F355B-34DA-4F1D-A207-5E08A9A9BEBC}" dt="2026-09-29T17:25:04.240" v="995" actId="164"/>
          <ac:grpSpMkLst>
            <pc:docMk/>
            <pc:sldMk cId="2204004551" sldId="256"/>
            <ac:grpSpMk id="46" creationId="{50C54F33-5B46-F7CF-03C0-1E2E04B5C949}"/>
          </ac:grpSpMkLst>
        </pc:grpChg>
        <pc:grpChg chg="add mod">
          <ac:chgData name="Mealor, Andrew (DFW)" userId="c0c2ce1a-a722-4c1b-97a5-5044d1ecdb7f" providerId="ADAL" clId="{7D0F355B-34DA-4F1D-A207-5E08A9A9BEBC}" dt="2026-09-29T17:26:00.166" v="1003" actId="1076"/>
          <ac:grpSpMkLst>
            <pc:docMk/>
            <pc:sldMk cId="2204004551" sldId="256"/>
            <ac:grpSpMk id="56" creationId="{9E85210B-8216-C608-05C9-D005241D9B2C}"/>
          </ac:grpSpMkLst>
        </pc:grpChg>
        <pc:grpChg chg="mod">
          <ac:chgData name="Mealor, Andrew (DFW)" userId="c0c2ce1a-a722-4c1b-97a5-5044d1ecdb7f" providerId="ADAL" clId="{7D0F355B-34DA-4F1D-A207-5E08A9A9BEBC}" dt="2026-10-02T16:21:55.493" v="3654" actId="1036"/>
          <ac:grpSpMkLst>
            <pc:docMk/>
            <pc:sldMk cId="2204004551" sldId="256"/>
            <ac:grpSpMk id="115" creationId="{CB0701D8-7508-4D79-2CD0-A4089120CDD6}"/>
          </ac:grpSpMkLst>
        </pc:grpChg>
        <pc:graphicFrameChg chg="mod modGraphic">
          <ac:chgData name="Mealor, Andrew (DFW)" userId="c0c2ce1a-a722-4c1b-97a5-5044d1ecdb7f" providerId="ADAL" clId="{7D0F355B-34DA-4F1D-A207-5E08A9A9BEBC}" dt="2026-09-30T16:04:01.984" v="3279" actId="14100"/>
          <ac:graphicFrameMkLst>
            <pc:docMk/>
            <pc:sldMk cId="2204004551" sldId="256"/>
            <ac:graphicFrameMk id="14" creationId="{87FCA217-DBE6-7C50-89D7-4676DBB4FE41}"/>
          </ac:graphicFrameMkLst>
        </pc:graphicFrameChg>
        <pc:graphicFrameChg chg="modGraphic">
          <ac:chgData name="Mealor, Andrew (DFW)" userId="c0c2ce1a-a722-4c1b-97a5-5044d1ecdb7f" providerId="ADAL" clId="{7D0F355B-34DA-4F1D-A207-5E08A9A9BEBC}" dt="2026-09-29T20:27:51.419" v="1381" actId="20577"/>
          <ac:graphicFrameMkLst>
            <pc:docMk/>
            <pc:sldMk cId="2204004551" sldId="256"/>
            <ac:graphicFrameMk id="24" creationId="{06335106-3062-7266-E20C-1F5B28C93D3A}"/>
          </ac:graphicFrameMkLst>
        </pc:graphicFrameChg>
        <pc:graphicFrameChg chg="add mod modGraphic">
          <ac:chgData name="Mealor, Andrew (DFW)" userId="c0c2ce1a-a722-4c1b-97a5-5044d1ecdb7f" providerId="ADAL" clId="{7D0F355B-34DA-4F1D-A207-5E08A9A9BEBC}" dt="2026-10-12T22:00:53.809" v="3816" actId="20577"/>
          <ac:graphicFrameMkLst>
            <pc:docMk/>
            <pc:sldMk cId="2204004551" sldId="256"/>
            <ac:graphicFrameMk id="96" creationId="{9287A6DD-6BFB-31C9-59BF-E7E05756914C}"/>
          </ac:graphicFrameMkLst>
        </pc:graphicFrameChg>
        <pc:picChg chg="add mod modCrop">
          <ac:chgData name="Mealor, Andrew (DFW)" userId="c0c2ce1a-a722-4c1b-97a5-5044d1ecdb7f" providerId="ADAL" clId="{7D0F355B-34DA-4F1D-A207-5E08A9A9BEBC}" dt="2026-09-29T17:22:32.827" v="968" actId="165"/>
          <ac:picMkLst>
            <pc:docMk/>
            <pc:sldMk cId="2204004551" sldId="256"/>
            <ac:picMk id="40" creationId="{5BE7264A-8FF7-BBBD-F56B-9A6442D2F4BD}"/>
          </ac:picMkLst>
        </pc:picChg>
        <pc:picChg chg="add mod ord modCrop">
          <ac:chgData name="Mealor, Andrew (DFW)" userId="c0c2ce1a-a722-4c1b-97a5-5044d1ecdb7f" providerId="ADAL" clId="{7D0F355B-34DA-4F1D-A207-5E08A9A9BEBC}" dt="2026-09-29T17:22:37.815" v="970" actId="166"/>
          <ac:picMkLst>
            <pc:docMk/>
            <pc:sldMk cId="2204004551" sldId="256"/>
            <ac:picMk id="45" creationId="{A95218D0-E907-5FE7-588B-BA7417AC9338}"/>
          </ac:picMkLst>
        </pc:picChg>
        <pc:picChg chg="add mod modCrop">
          <ac:chgData name="Mealor, Andrew (DFW)" userId="c0c2ce1a-a722-4c1b-97a5-5044d1ecdb7f" providerId="ADAL" clId="{7D0F355B-34DA-4F1D-A207-5E08A9A9BEBC}" dt="2026-09-29T17:26:07.522" v="1004" actId="732"/>
          <ac:picMkLst>
            <pc:docMk/>
            <pc:sldMk cId="2204004551" sldId="256"/>
            <ac:picMk id="49" creationId="{0880C382-5497-1C7C-961D-5FB5B8852FCD}"/>
          </ac:picMkLst>
        </pc:picChg>
        <pc:picChg chg="add mod ord modCrop">
          <ac:chgData name="Mealor, Andrew (DFW)" userId="c0c2ce1a-a722-4c1b-97a5-5044d1ecdb7f" providerId="ADAL" clId="{7D0F355B-34DA-4F1D-A207-5E08A9A9BEBC}" dt="2026-09-29T17:25:04.240" v="995" actId="164"/>
          <ac:picMkLst>
            <pc:docMk/>
            <pc:sldMk cId="2204004551" sldId="256"/>
            <ac:picMk id="53" creationId="{1C617ACF-EBC1-160C-227E-A1686DBA5776}"/>
          </ac:picMkLst>
        </pc:picChg>
        <pc:picChg chg="add mod ord">
          <ac:chgData name="Mealor, Andrew (DFW)" userId="c0c2ce1a-a722-4c1b-97a5-5044d1ecdb7f" providerId="ADAL" clId="{7D0F355B-34DA-4F1D-A207-5E08A9A9BEBC}" dt="2026-09-29T17:32:48.341" v="1082" actId="1076"/>
          <ac:picMkLst>
            <pc:docMk/>
            <pc:sldMk cId="2204004551" sldId="256"/>
            <ac:picMk id="61" creationId="{CE9405FB-6C52-6151-A9E9-4F19A4E6C888}"/>
          </ac:picMkLst>
        </pc:picChg>
        <pc:picChg chg="add mod modCrop">
          <ac:chgData name="Mealor, Andrew (DFW)" userId="c0c2ce1a-a722-4c1b-97a5-5044d1ecdb7f" providerId="ADAL" clId="{7D0F355B-34DA-4F1D-A207-5E08A9A9BEBC}" dt="2026-09-29T17:32:48.341" v="1082" actId="1076"/>
          <ac:picMkLst>
            <pc:docMk/>
            <pc:sldMk cId="2204004551" sldId="256"/>
            <ac:picMk id="65" creationId="{2D8BF0EF-C93A-8DD6-370F-39161CE483A4}"/>
          </ac:picMkLst>
        </pc:picChg>
        <pc:picChg chg="add mod ord">
          <ac:chgData name="Mealor, Andrew (DFW)" userId="c0c2ce1a-a722-4c1b-97a5-5044d1ecdb7f" providerId="ADAL" clId="{7D0F355B-34DA-4F1D-A207-5E08A9A9BEBC}" dt="2026-09-29T20:15:48.716" v="1352" actId="166"/>
          <ac:picMkLst>
            <pc:docMk/>
            <pc:sldMk cId="2204004551" sldId="256"/>
            <ac:picMk id="67" creationId="{EB123C7F-7E91-9B7D-F281-783FFD35BFF2}"/>
          </ac:picMkLst>
        </pc:picChg>
        <pc:picChg chg="add mod modCrop">
          <ac:chgData name="Mealor, Andrew (DFW)" userId="c0c2ce1a-a722-4c1b-97a5-5044d1ecdb7f" providerId="ADAL" clId="{7D0F355B-34DA-4F1D-A207-5E08A9A9BEBC}" dt="2026-10-02T15:58:10.723" v="3299" actId="1076"/>
          <ac:picMkLst>
            <pc:docMk/>
            <pc:sldMk cId="2204004551" sldId="256"/>
            <ac:picMk id="100" creationId="{63B234AE-21D2-59A8-DC1C-3FA6291495A1}"/>
          </ac:picMkLst>
        </pc:picChg>
        <pc:picChg chg="mod">
          <ac:chgData name="Mealor, Andrew (DFW)" userId="c0c2ce1a-a722-4c1b-97a5-5044d1ecdb7f" providerId="ADAL" clId="{7D0F355B-34DA-4F1D-A207-5E08A9A9BEBC}" dt="2026-10-02T16:21:58.297" v="3655" actId="1035"/>
          <ac:picMkLst>
            <pc:docMk/>
            <pc:sldMk cId="2204004551" sldId="256"/>
            <ac:picMk id="103" creationId="{1435DA88-28E8-8272-46B2-70D82065F306}"/>
          </ac:picMkLst>
        </pc:picChg>
        <pc:picChg chg="mod">
          <ac:chgData name="Mealor, Andrew (DFW)" userId="c0c2ce1a-a722-4c1b-97a5-5044d1ecdb7f" providerId="ADAL" clId="{7D0F355B-34DA-4F1D-A207-5E08A9A9BEBC}" dt="2026-10-02T16:21:58.297" v="3655" actId="1035"/>
          <ac:picMkLst>
            <pc:docMk/>
            <pc:sldMk cId="2204004551" sldId="256"/>
            <ac:picMk id="104" creationId="{76F0A9C9-93CC-AAE6-D0FB-CA1B0ACBBDF3}"/>
          </ac:picMkLst>
        </pc:picChg>
        <pc:picChg chg="mod">
          <ac:chgData name="Mealor, Andrew (DFW)" userId="c0c2ce1a-a722-4c1b-97a5-5044d1ecdb7f" providerId="ADAL" clId="{7D0F355B-34DA-4F1D-A207-5E08A9A9BEBC}" dt="2026-10-02T18:37:23.407" v="3670" actId="1076"/>
          <ac:picMkLst>
            <pc:docMk/>
            <pc:sldMk cId="2204004551" sldId="256"/>
            <ac:picMk id="106" creationId="{2404E3C9-6AFA-43EC-A5EC-78347028E2B7}"/>
          </ac:picMkLst>
        </pc:picChg>
        <pc:picChg chg="mod">
          <ac:chgData name="Mealor, Andrew (DFW)" userId="c0c2ce1a-a722-4c1b-97a5-5044d1ecdb7f" providerId="ADAL" clId="{7D0F355B-34DA-4F1D-A207-5E08A9A9BEBC}" dt="2026-10-02T16:00:27.209" v="3315" actId="14100"/>
          <ac:picMkLst>
            <pc:docMk/>
            <pc:sldMk cId="2204004551" sldId="256"/>
            <ac:picMk id="109" creationId="{97EA42B9-5639-FED4-D485-D8C2A5C6F2A5}"/>
          </ac:picMkLst>
        </pc:picChg>
        <pc:picChg chg="add mod ord">
          <ac:chgData name="Mealor, Andrew (DFW)" userId="c0c2ce1a-a722-4c1b-97a5-5044d1ecdb7f" providerId="ADAL" clId="{7D0F355B-34DA-4F1D-A207-5E08A9A9BEBC}" dt="2026-10-02T18:37:49.257" v="3685" actId="1038"/>
          <ac:picMkLst>
            <pc:docMk/>
            <pc:sldMk cId="2204004551" sldId="256"/>
            <ac:picMk id="113" creationId="{C08290BA-2E8B-C829-9518-1D5F754AA35C}"/>
          </ac:picMkLst>
        </pc:picChg>
        <pc:cxnChg chg="mod">
          <ac:chgData name="Mealor, Andrew (DFW)" userId="c0c2ce1a-a722-4c1b-97a5-5044d1ecdb7f" providerId="ADAL" clId="{7D0F355B-34DA-4F1D-A207-5E08A9A9BEBC}" dt="2026-09-29T20:13:13.018" v="1347" actId="14100"/>
          <ac:cxnSpMkLst>
            <pc:docMk/>
            <pc:sldMk cId="2204004551" sldId="256"/>
            <ac:cxnSpMk id="83" creationId="{1DD7C6E1-E745-AD84-4B04-F53C36BA9F68}"/>
          </ac:cxnSpMkLst>
        </pc:cxnChg>
        <pc:cxnChg chg="add mod">
          <ac:chgData name="Mealor, Andrew (DFW)" userId="c0c2ce1a-a722-4c1b-97a5-5044d1ecdb7f" providerId="ADAL" clId="{7D0F355B-34DA-4F1D-A207-5E08A9A9BEBC}" dt="2026-09-29T20:15:44.943" v="1351" actId="14100"/>
          <ac:cxnSpMkLst>
            <pc:docMk/>
            <pc:sldMk cId="2204004551" sldId="256"/>
            <ac:cxnSpMk id="85" creationId="{46048FB5-F881-E225-33B6-C3301974A9F3}"/>
          </ac:cxnSpMkLst>
        </pc:cxnChg>
        <pc:cxnChg chg="mod">
          <ac:chgData name="Mealor, Andrew (DFW)" userId="c0c2ce1a-a722-4c1b-97a5-5044d1ecdb7f" providerId="ADAL" clId="{7D0F355B-34DA-4F1D-A207-5E08A9A9BEBC}" dt="2026-10-02T15:58:19.040" v="3300" actId="14100"/>
          <ac:cxnSpMkLst>
            <pc:docMk/>
            <pc:sldMk cId="2204004551" sldId="256"/>
            <ac:cxnSpMk id="89" creationId="{6DF05F24-8755-7387-0FA5-3C224BB686EE}"/>
          </ac:cxnSpMkLst>
        </pc:cxnChg>
        <pc:cxnChg chg="add mod">
          <ac:chgData name="Mealor, Andrew (DFW)" userId="c0c2ce1a-a722-4c1b-97a5-5044d1ecdb7f" providerId="ADAL" clId="{7D0F355B-34DA-4F1D-A207-5E08A9A9BEBC}" dt="2026-10-02T18:38:50.899" v="3726" actId="14100"/>
          <ac:cxnSpMkLst>
            <pc:docMk/>
            <pc:sldMk cId="2204004551" sldId="256"/>
            <ac:cxnSpMk id="119" creationId="{85F97677-A1C1-0CF7-EC08-57E3D361A71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82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9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3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09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71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1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3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6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C08290BA-2E8B-C829-9518-1D5F754AA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0094" y="13644577"/>
            <a:ext cx="24688850" cy="1920243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7561A19-75B3-00D7-C1BA-19E4210CA7C3}"/>
              </a:ext>
            </a:extLst>
          </p:cNvPr>
          <p:cNvSpPr/>
          <p:nvPr/>
        </p:nvSpPr>
        <p:spPr>
          <a:xfrm>
            <a:off x="0" y="13582308"/>
            <a:ext cx="18901728" cy="19326979"/>
          </a:xfrm>
          <a:prstGeom prst="rect">
            <a:avLst/>
          </a:prstGeom>
          <a:solidFill>
            <a:srgbClr val="1358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990B2-64E4-BC00-7987-D4DC2EB56280}"/>
              </a:ext>
            </a:extLst>
          </p:cNvPr>
          <p:cNvSpPr/>
          <p:nvPr/>
        </p:nvSpPr>
        <p:spPr>
          <a:xfrm>
            <a:off x="0" y="0"/>
            <a:ext cx="43891200" cy="2619893"/>
          </a:xfrm>
          <a:prstGeom prst="rect">
            <a:avLst/>
          </a:prstGeom>
          <a:solidFill>
            <a:srgbClr val="DA632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E2B42-7371-2A59-1239-701FB0B8AFA9}"/>
              </a:ext>
            </a:extLst>
          </p:cNvPr>
          <p:cNvSpPr txBox="1"/>
          <p:nvPr/>
        </p:nvSpPr>
        <p:spPr>
          <a:xfrm>
            <a:off x="0" y="213360"/>
            <a:ext cx="4389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>
                <a:solidFill>
                  <a:schemeClr val="bg1"/>
                </a:solidFill>
                <a:latin typeface="Oswald Medium" panose="00000600000000000000" pitchFamily="2" charset="0"/>
              </a:rPr>
              <a:t>Black River, Oregon Spotted Frog, and Wetlands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89EC1B-6C57-1591-C1E0-FC484000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79464" y="8994842"/>
            <a:ext cx="10898121" cy="6220693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7FCA217-DBE6-7C50-89D7-4676DBB4F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018498"/>
              </p:ext>
            </p:extLst>
          </p:nvPr>
        </p:nvGraphicFramePr>
        <p:xfrm>
          <a:off x="1" y="2804624"/>
          <a:ext cx="26303243" cy="10630133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7526336">
                  <a:extLst>
                    <a:ext uri="{9D8B030D-6E8A-4147-A177-3AD203B41FA5}">
                      <a16:colId xmlns:a16="http://schemas.microsoft.com/office/drawing/2014/main" val="1361653355"/>
                    </a:ext>
                  </a:extLst>
                </a:gridCol>
                <a:gridCol w="3427413">
                  <a:extLst>
                    <a:ext uri="{9D8B030D-6E8A-4147-A177-3AD203B41FA5}">
                      <a16:colId xmlns:a16="http://schemas.microsoft.com/office/drawing/2014/main" val="814522731"/>
                    </a:ext>
                  </a:extLst>
                </a:gridCol>
                <a:gridCol w="3442144">
                  <a:extLst>
                    <a:ext uri="{9D8B030D-6E8A-4147-A177-3AD203B41FA5}">
                      <a16:colId xmlns:a16="http://schemas.microsoft.com/office/drawing/2014/main" val="3722146507"/>
                    </a:ext>
                  </a:extLst>
                </a:gridCol>
                <a:gridCol w="9655614">
                  <a:extLst>
                    <a:ext uri="{9D8B030D-6E8A-4147-A177-3AD203B41FA5}">
                      <a16:colId xmlns:a16="http://schemas.microsoft.com/office/drawing/2014/main" val="4089160211"/>
                    </a:ext>
                  </a:extLst>
                </a:gridCol>
                <a:gridCol w="2251736">
                  <a:extLst>
                    <a:ext uri="{9D8B030D-6E8A-4147-A177-3AD203B41FA5}">
                      <a16:colId xmlns:a16="http://schemas.microsoft.com/office/drawing/2014/main" val="4014681417"/>
                    </a:ext>
                  </a:extLst>
                </a:gridCol>
              </a:tblGrid>
              <a:tr h="1636604">
                <a:tc>
                  <a:txBody>
                    <a:bodyPr/>
                    <a:lstStyle/>
                    <a:p>
                      <a:r>
                        <a:rPr lang="en-US" sz="4800"/>
                        <a:t>Project(s) Name</a:t>
                      </a:r>
                    </a:p>
                  </a:txBody>
                  <a:tcPr marL="182880" marR="182880" marT="91440"/>
                </a:tc>
                <a:tc>
                  <a:txBody>
                    <a:bodyPr/>
                    <a:lstStyle/>
                    <a:p>
                      <a:r>
                        <a:rPr lang="en-US" sz="4800"/>
                        <a:t>Sponsor(s)</a:t>
                      </a:r>
                    </a:p>
                  </a:txBody>
                  <a:tcPr marL="182880" marR="182880" marT="91440"/>
                </a:tc>
                <a:tc>
                  <a:txBody>
                    <a:bodyPr/>
                    <a:lstStyle/>
                    <a:p>
                      <a:r>
                        <a:rPr lang="en-US" sz="4800"/>
                        <a:t>Project Cost</a:t>
                      </a:r>
                    </a:p>
                  </a:txBody>
                  <a:tcPr marL="182880" marR="182880" marT="91440"/>
                </a:tc>
                <a:tc>
                  <a:txBody>
                    <a:bodyPr/>
                    <a:lstStyle/>
                    <a:p>
                      <a:r>
                        <a:rPr lang="en-US" sz="4800"/>
                        <a:t>Current Status</a:t>
                      </a:r>
                    </a:p>
                  </a:txBody>
                  <a:tcPr marL="182880" marR="182880" marT="91440"/>
                </a:tc>
                <a:tc>
                  <a:txBody>
                    <a:bodyPr/>
                    <a:lstStyle/>
                    <a:p>
                      <a:r>
                        <a:rPr lang="en-US" sz="4800"/>
                        <a:t>Acres</a:t>
                      </a:r>
                    </a:p>
                  </a:txBody>
                  <a:tcPr marL="182880" marR="182880" marT="91440"/>
                </a:tc>
                <a:extLst>
                  <a:ext uri="{0D108BD9-81ED-4DB2-BD59-A6C34878D82A}">
                    <a16:rowId xmlns:a16="http://schemas.microsoft.com/office/drawing/2014/main" val="3944274973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algn="l" fontAlgn="b"/>
                      <a:r>
                        <a:rPr lang="en-US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Black River OSF Mowing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WDFW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/>
                        <a:t>$170,000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Ongoing</a:t>
                      </a: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/>
                        <a:t>N/A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2166638840"/>
                  </a:ext>
                </a:extLst>
              </a:tr>
              <a:tr h="1387217">
                <a:tc>
                  <a:txBody>
                    <a:bodyPr/>
                    <a:lstStyle/>
                    <a:p>
                      <a:pPr algn="l" fontAlgn="b"/>
                      <a:r>
                        <a:rPr lang="en-US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Blooms Ditch OSF-two sites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CLT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/>
                        <a:t>$1,283,360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Site 1: Maintenance</a:t>
                      </a:r>
                    </a:p>
                    <a:p>
                      <a:r>
                        <a:rPr lang="en-US" sz="3600"/>
                        <a:t>Site 2: Easement</a:t>
                      </a: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4000"/>
                        <a:t>16.5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1754849368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Allen Creek OSF</a:t>
                      </a:r>
                      <a:endParaRPr lang="en-US" sz="40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WDFW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$19,079</a:t>
                      </a:r>
                      <a:endParaRPr lang="en-US" sz="40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Included in Mowing Package</a:t>
                      </a:r>
                      <a:endParaRPr lang="en-US" sz="36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.5</a:t>
                      </a:r>
                      <a:endParaRPr lang="en-US" sz="40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1898043913"/>
                  </a:ext>
                </a:extLst>
              </a:tr>
              <a:tr h="12625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Salmon Creek OSF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WDFW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$57,335 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Included in Mowing Package; protection not complete</a:t>
                      </a:r>
                      <a:endParaRPr lang="en-US" sz="36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3483116846"/>
                  </a:ext>
                </a:extLst>
              </a:tr>
              <a:tr h="12625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Mima Creek OSF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WDFW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$220,859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Included in Mowing Package; Pond constructed 2026</a:t>
                      </a:r>
                      <a:endParaRPr lang="en-US" sz="36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.25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3548894301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West Rocky Prairie OSF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WDFW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$159,430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Included in Mowing Package</a:t>
                      </a:r>
                      <a:endParaRPr lang="en-US" sz="36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2.5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3698085399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Scatter Creek RM 0 to 6.6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TCD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$487,897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Initial assessment and development</a:t>
                      </a: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TBD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4258640595"/>
                  </a:ext>
                </a:extLst>
              </a:tr>
              <a:tr h="12625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Beaver Creek Confluence</a:t>
                      </a:r>
                    </a:p>
                  </a:txBody>
                  <a:tcPr marL="1554480" marT="91440" anchor="ctr"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TCD</a:t>
                      </a:r>
                    </a:p>
                  </a:txBody>
                  <a:tcPr marL="27432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$412,893</a:t>
                      </a:r>
                    </a:p>
                  </a:txBody>
                  <a:tcPr marL="274320" marR="274320" marT="9144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Initial assessment and development-</a:t>
                      </a:r>
                      <a:r>
                        <a:rPr lang="en-US" sz="3600" b="0" i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awaiting project review/funding</a:t>
                      </a:r>
                      <a:endParaRPr lang="en-US" sz="3600" b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74320" marR="182880" marT="9144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16.5</a:t>
                      </a:r>
                    </a:p>
                  </a:txBody>
                  <a:tcPr marL="274320" marR="274320" marT="91440" anchor="ctr"/>
                </a:tc>
                <a:extLst>
                  <a:ext uri="{0D108BD9-81ED-4DB2-BD59-A6C34878D82A}">
                    <a16:rowId xmlns:a16="http://schemas.microsoft.com/office/drawing/2014/main" val="1103091602"/>
                  </a:ext>
                </a:extLst>
              </a:tr>
              <a:tr h="763748">
                <a:tc gridSpan="3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+mn-lt"/>
                        </a:rPr>
                        <a:t>Total Cost:    $2,240,449</a:t>
                      </a:r>
                    </a:p>
                  </a:txBody>
                  <a:tcPr marL="274320" marR="274320" marT="91440"/>
                </a:tc>
                <a:tc hMerge="1"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effectLst/>
                          <a:latin typeface="+mn-lt"/>
                        </a:rPr>
                        <a:t>Total Acres:     37.25</a:t>
                      </a:r>
                    </a:p>
                  </a:txBody>
                  <a:tcPr marL="274320" marR="274320" marT="9144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63422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54B514BC-59EA-58F3-123B-85D1BE65E40A}"/>
              </a:ext>
            </a:extLst>
          </p:cNvPr>
          <p:cNvSpPr txBox="1"/>
          <p:nvPr/>
        </p:nvSpPr>
        <p:spPr>
          <a:xfrm>
            <a:off x="1476441" y="13608638"/>
            <a:ext cx="15940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</a:rPr>
              <a:t>Restoration &amp; Protection Planning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6335106-3062-7266-E20C-1F5B28C93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555671"/>
              </p:ext>
            </p:extLst>
          </p:nvPr>
        </p:nvGraphicFramePr>
        <p:xfrm>
          <a:off x="143213" y="26374199"/>
          <a:ext cx="18479312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828">
                  <a:extLst>
                    <a:ext uri="{9D8B030D-6E8A-4147-A177-3AD203B41FA5}">
                      <a16:colId xmlns:a16="http://schemas.microsoft.com/office/drawing/2014/main" val="1361653355"/>
                    </a:ext>
                  </a:extLst>
                </a:gridCol>
                <a:gridCol w="3248321">
                  <a:extLst>
                    <a:ext uri="{9D8B030D-6E8A-4147-A177-3AD203B41FA5}">
                      <a16:colId xmlns:a16="http://schemas.microsoft.com/office/drawing/2014/main" val="814522731"/>
                    </a:ext>
                  </a:extLst>
                </a:gridCol>
                <a:gridCol w="5991335">
                  <a:extLst>
                    <a:ext uri="{9D8B030D-6E8A-4147-A177-3AD203B41FA5}">
                      <a16:colId xmlns:a16="http://schemas.microsoft.com/office/drawing/2014/main" val="3722146507"/>
                    </a:ext>
                  </a:extLst>
                </a:gridCol>
                <a:gridCol w="4619828">
                  <a:extLst>
                    <a:ext uri="{9D8B030D-6E8A-4147-A177-3AD203B41FA5}">
                      <a16:colId xmlns:a16="http://schemas.microsoft.com/office/drawing/2014/main" val="209712392"/>
                    </a:ext>
                  </a:extLst>
                </a:gridCol>
              </a:tblGrid>
              <a:tr h="1307517">
                <a:tc>
                  <a:txBody>
                    <a:bodyPr/>
                    <a:lstStyle/>
                    <a:p>
                      <a:r>
                        <a:rPr lang="en-US" sz="3600"/>
                        <a:t>Priority GSU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ASRP Acreage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(Acres) Restored  - </a:t>
                      </a:r>
                    </a:p>
                    <a:p>
                      <a:r>
                        <a:rPr lang="en-US" sz="3600"/>
                        <a:t>In progress – </a:t>
                      </a:r>
                    </a:p>
                    <a:p>
                      <a:r>
                        <a:rPr lang="en-US" sz="3600"/>
                        <a:t>In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Percentage [</a:t>
                      </a:r>
                      <a:r>
                        <a:rPr lang="en-US" sz="3600" i="1"/>
                        <a:t>percentage 2025</a:t>
                      </a:r>
                      <a:r>
                        <a:rPr lang="en-US" sz="360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74973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Beaver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3.0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16%            </a:t>
                      </a:r>
                      <a:r>
                        <a:rPr lang="en-US" sz="3200" i="1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[16%]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38840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Upper Black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0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>
                          <a:solidFill>
                            <a:srgbClr val="FF0000"/>
                          </a:solidFill>
                        </a:rPr>
                        <a:t>0%               </a:t>
                      </a:r>
                      <a:r>
                        <a:rPr lang="en-US" sz="3200" i="1">
                          <a:solidFill>
                            <a:srgbClr val="FF0000"/>
                          </a:solidFill>
                        </a:rPr>
                        <a:t>[0%]</a:t>
                      </a:r>
                      <a:endParaRPr lang="en-US" sz="3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49368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Upper Black River </a:t>
                      </a:r>
                      <a:r>
                        <a:rPr lang="en-US" sz="3200" err="1"/>
                        <a:t>Tribs</a:t>
                      </a:r>
                      <a:endParaRPr lang="en-US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4.4 – 6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260%         </a:t>
                      </a:r>
                      <a:r>
                        <a:rPr lang="en-US" sz="3200" i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[260%]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43913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Lower Black River </a:t>
                      </a:r>
                      <a:r>
                        <a:rPr lang="en-US" sz="3200" err="1"/>
                        <a:t>Tribs</a:t>
                      </a:r>
                      <a:endParaRPr lang="en-US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0.3 – 0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>
                          <a:solidFill>
                            <a:srgbClr val="FF0000"/>
                          </a:solidFill>
                        </a:rPr>
                        <a:t>4%               </a:t>
                      </a:r>
                      <a:r>
                        <a:rPr lang="en-US" sz="3200" i="1">
                          <a:solidFill>
                            <a:srgbClr val="FF0000"/>
                          </a:solidFill>
                        </a:rPr>
                        <a:t>[4%]</a:t>
                      </a:r>
                      <a:endParaRPr lang="en-US" sz="3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116846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Lower Black 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0 – 16.5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rgbClr val="3B7D23"/>
                          </a:solidFill>
                        </a:rPr>
                        <a:t>412%</a:t>
                      </a:r>
                      <a:r>
                        <a:rPr lang="en-US" sz="3200">
                          <a:solidFill>
                            <a:srgbClr val="FF0000"/>
                          </a:solidFill>
                        </a:rPr>
                        <a:t>          </a:t>
                      </a:r>
                      <a:r>
                        <a:rPr lang="en-US" sz="3200" i="1">
                          <a:solidFill>
                            <a:srgbClr val="FF0000"/>
                          </a:solidFill>
                        </a:rPr>
                        <a:t>[0%]</a:t>
                      </a:r>
                      <a:endParaRPr lang="en-US" sz="3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94301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Dempsey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0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rgbClr val="FF0000"/>
                          </a:solidFill>
                        </a:rPr>
                        <a:t>0%               </a:t>
                      </a:r>
                      <a:r>
                        <a:rPr lang="en-US" sz="3200" i="1">
                          <a:solidFill>
                            <a:srgbClr val="FF0000"/>
                          </a:solidFill>
                        </a:rPr>
                        <a:t>[0%]</a:t>
                      </a:r>
                      <a:endParaRPr lang="en-US" sz="3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85399"/>
                  </a:ext>
                </a:extLst>
              </a:tr>
              <a:tr h="560631"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/>
                        <a:t>Waddell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0 – 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>
                          <a:solidFill>
                            <a:srgbClr val="FF0000"/>
                          </a:solidFill>
                        </a:rPr>
                        <a:t>0%               </a:t>
                      </a:r>
                      <a:r>
                        <a:rPr lang="en-US" sz="3200" i="1">
                          <a:solidFill>
                            <a:srgbClr val="FF0000"/>
                          </a:solidFill>
                        </a:rPr>
                        <a:t>[0%]</a:t>
                      </a:r>
                      <a:endParaRPr lang="en-US" sz="3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29039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3200"/>
                        <a:t>Scatter Creek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/>
                        <a:t>7 </a:t>
                      </a:r>
                      <a:r>
                        <a:rPr lang="en-US" sz="3200" i="1"/>
                        <a:t>miles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0 – 0 – 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94%            </a:t>
                      </a:r>
                      <a:r>
                        <a:rPr lang="en-US" sz="3200" i="1">
                          <a:solidFill>
                            <a:srgbClr val="3B7D23"/>
                          </a:solidFill>
                        </a:rPr>
                        <a:t>[94%]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66046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9444BC14-798B-40B7-CABA-EF097BC46039}"/>
              </a:ext>
            </a:extLst>
          </p:cNvPr>
          <p:cNvSpPr/>
          <p:nvPr/>
        </p:nvSpPr>
        <p:spPr>
          <a:xfrm>
            <a:off x="540611" y="4473333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4D0138-7C40-5CA8-50CA-0EF44967FA95}"/>
              </a:ext>
            </a:extLst>
          </p:cNvPr>
          <p:cNvSpPr/>
          <p:nvPr/>
        </p:nvSpPr>
        <p:spPr>
          <a:xfrm>
            <a:off x="540611" y="5626798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BAAB2E-CB10-47BD-85B0-2925420D79FC}"/>
              </a:ext>
            </a:extLst>
          </p:cNvPr>
          <p:cNvSpPr/>
          <p:nvPr/>
        </p:nvSpPr>
        <p:spPr>
          <a:xfrm>
            <a:off x="540610" y="6594078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6A41B1-A546-EA8D-D4D7-7AB8ABC50E0F}"/>
              </a:ext>
            </a:extLst>
          </p:cNvPr>
          <p:cNvSpPr/>
          <p:nvPr/>
        </p:nvSpPr>
        <p:spPr>
          <a:xfrm>
            <a:off x="540611" y="7648217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B27856-4096-6D61-CE06-A56036114490}"/>
              </a:ext>
            </a:extLst>
          </p:cNvPr>
          <p:cNvSpPr/>
          <p:nvPr/>
        </p:nvSpPr>
        <p:spPr>
          <a:xfrm>
            <a:off x="540611" y="8967175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78802A-3358-2EA6-F976-599148F828C8}"/>
              </a:ext>
            </a:extLst>
          </p:cNvPr>
          <p:cNvSpPr/>
          <p:nvPr/>
        </p:nvSpPr>
        <p:spPr>
          <a:xfrm>
            <a:off x="540611" y="9930021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6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E6BEC2E-E485-3DA0-484D-AFDAF00D3CF6}"/>
              </a:ext>
            </a:extLst>
          </p:cNvPr>
          <p:cNvSpPr/>
          <p:nvPr/>
        </p:nvSpPr>
        <p:spPr>
          <a:xfrm>
            <a:off x="540610" y="10691461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7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FA3C2B3-5576-9AE7-431F-58B93D4878B8}"/>
              </a:ext>
            </a:extLst>
          </p:cNvPr>
          <p:cNvSpPr/>
          <p:nvPr/>
        </p:nvSpPr>
        <p:spPr>
          <a:xfrm>
            <a:off x="33118125" y="21655177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91B1B0-DC91-F294-9FB9-6A7684CDB66A}"/>
              </a:ext>
            </a:extLst>
          </p:cNvPr>
          <p:cNvSpPr/>
          <p:nvPr/>
        </p:nvSpPr>
        <p:spPr>
          <a:xfrm>
            <a:off x="34819551" y="21865574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6166674-E739-C137-7A83-B1C840FC65AF}"/>
              </a:ext>
            </a:extLst>
          </p:cNvPr>
          <p:cNvSpPr/>
          <p:nvPr/>
        </p:nvSpPr>
        <p:spPr>
          <a:xfrm>
            <a:off x="33807764" y="20383219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2F4B985-9B05-2AD1-4032-62D796318C40}"/>
              </a:ext>
            </a:extLst>
          </p:cNvPr>
          <p:cNvSpPr/>
          <p:nvPr/>
        </p:nvSpPr>
        <p:spPr>
          <a:xfrm>
            <a:off x="28752494" y="25027260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CBEB0-2727-99B1-A720-171FF826896D}"/>
              </a:ext>
            </a:extLst>
          </p:cNvPr>
          <p:cNvSpPr/>
          <p:nvPr/>
        </p:nvSpPr>
        <p:spPr>
          <a:xfrm>
            <a:off x="37103753" y="23387548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6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7FD9261-A0E2-1F00-5186-099B9DE7CB0E}"/>
              </a:ext>
            </a:extLst>
          </p:cNvPr>
          <p:cNvSpPr/>
          <p:nvPr/>
        </p:nvSpPr>
        <p:spPr>
          <a:xfrm>
            <a:off x="30035194" y="28962317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7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DA58C41-A472-D264-E089-463999C9FD16}"/>
              </a:ext>
            </a:extLst>
          </p:cNvPr>
          <p:cNvCxnSpPr>
            <a:cxnSpLocks/>
          </p:cNvCxnSpPr>
          <p:nvPr/>
        </p:nvCxnSpPr>
        <p:spPr>
          <a:xfrm flipV="1">
            <a:off x="33711328" y="21538149"/>
            <a:ext cx="582482" cy="25409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7A583EE-AD53-A081-F43B-B78ACA7C6B7A}"/>
              </a:ext>
            </a:extLst>
          </p:cNvPr>
          <p:cNvCxnSpPr>
            <a:cxnSpLocks/>
          </p:cNvCxnSpPr>
          <p:nvPr/>
        </p:nvCxnSpPr>
        <p:spPr>
          <a:xfrm flipH="1" flipV="1">
            <a:off x="33008888" y="21538149"/>
            <a:ext cx="151447" cy="19694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60279A5-D22F-9AAC-6724-18838D31546E}"/>
              </a:ext>
            </a:extLst>
          </p:cNvPr>
          <p:cNvCxnSpPr>
            <a:cxnSpLocks/>
          </p:cNvCxnSpPr>
          <p:nvPr/>
        </p:nvCxnSpPr>
        <p:spPr>
          <a:xfrm flipH="1" flipV="1">
            <a:off x="34293810" y="22037156"/>
            <a:ext cx="491490" cy="7671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EBF57F2-E278-C445-35E8-AC14FC77D8D0}"/>
              </a:ext>
            </a:extLst>
          </p:cNvPr>
          <p:cNvCxnSpPr>
            <a:cxnSpLocks/>
          </p:cNvCxnSpPr>
          <p:nvPr/>
        </p:nvCxnSpPr>
        <p:spPr>
          <a:xfrm flipH="1" flipV="1">
            <a:off x="33299400" y="20383219"/>
            <a:ext cx="508364" cy="13947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9E9CDFA-FDB9-A540-97AD-89A644D89316}"/>
              </a:ext>
            </a:extLst>
          </p:cNvPr>
          <p:cNvCxnSpPr>
            <a:cxnSpLocks/>
          </p:cNvCxnSpPr>
          <p:nvPr/>
        </p:nvCxnSpPr>
        <p:spPr>
          <a:xfrm flipH="1">
            <a:off x="28331534" y="25469850"/>
            <a:ext cx="443491" cy="219075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6870062-C8C4-012D-4BFB-C4E80A72F933}"/>
              </a:ext>
            </a:extLst>
          </p:cNvPr>
          <p:cNvCxnSpPr>
            <a:cxnSpLocks/>
          </p:cNvCxnSpPr>
          <p:nvPr/>
        </p:nvCxnSpPr>
        <p:spPr>
          <a:xfrm flipH="1">
            <a:off x="36963350" y="23960368"/>
            <a:ext cx="212725" cy="24490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41CE46-D565-0723-89E5-6F27081AA0F2}"/>
              </a:ext>
            </a:extLst>
          </p:cNvPr>
          <p:cNvCxnSpPr>
            <a:cxnSpLocks/>
          </p:cNvCxnSpPr>
          <p:nvPr/>
        </p:nvCxnSpPr>
        <p:spPr>
          <a:xfrm flipH="1" flipV="1">
            <a:off x="29689425" y="28998863"/>
            <a:ext cx="345769" cy="13811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DD7C6E1-E745-AD84-4B04-F53C36BA9F68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31991300" y="28194000"/>
            <a:ext cx="4042856" cy="1550687"/>
          </a:xfrm>
          <a:prstGeom prst="straightConnector1">
            <a:avLst/>
          </a:prstGeom>
          <a:ln w="57150">
            <a:solidFill>
              <a:srgbClr val="EE21E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C02CE96-3CC7-B19B-25BE-1E5307136665}"/>
              </a:ext>
            </a:extLst>
          </p:cNvPr>
          <p:cNvSpPr txBox="1"/>
          <p:nvPr/>
        </p:nvSpPr>
        <p:spPr>
          <a:xfrm>
            <a:off x="19365775" y="16356816"/>
            <a:ext cx="72533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Mima Creek</a:t>
            </a:r>
          </a:p>
          <a:p>
            <a:r>
              <a:rPr lang="en-US" sz="3200">
                <a:solidFill>
                  <a:schemeClr val="bg1"/>
                </a:solidFill>
              </a:rPr>
              <a:t>Two 28’ diameter ponds with level control, 2026 construction</a:t>
            </a:r>
          </a:p>
          <a:p>
            <a:r>
              <a:rPr lang="en-US" sz="3200" i="1">
                <a:solidFill>
                  <a:schemeClr val="bg1"/>
                </a:solidFill>
              </a:rPr>
              <a:t>Michelle </a:t>
            </a:r>
            <a:r>
              <a:rPr lang="en-US" sz="3200" i="1" err="1">
                <a:solidFill>
                  <a:schemeClr val="bg1"/>
                </a:solidFill>
              </a:rPr>
              <a:t>Tirhi</a:t>
            </a:r>
            <a:r>
              <a:rPr lang="en-US" sz="3200" i="1">
                <a:solidFill>
                  <a:schemeClr val="bg1"/>
                </a:solidFill>
              </a:rPr>
              <a:t>, WDFW</a:t>
            </a:r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DF05F24-8755-7387-0FA5-3C224BB686EE}"/>
              </a:ext>
            </a:extLst>
          </p:cNvPr>
          <p:cNvCxnSpPr>
            <a:cxnSpLocks/>
          </p:cNvCxnSpPr>
          <p:nvPr/>
        </p:nvCxnSpPr>
        <p:spPr>
          <a:xfrm>
            <a:off x="23573552" y="20278166"/>
            <a:ext cx="4552172" cy="5410759"/>
          </a:xfrm>
          <a:prstGeom prst="straightConnector1">
            <a:avLst/>
          </a:prstGeom>
          <a:ln w="57150">
            <a:solidFill>
              <a:srgbClr val="EE21E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EB673B1-A009-305A-C6D8-110C212BD6DD}"/>
              </a:ext>
            </a:extLst>
          </p:cNvPr>
          <p:cNvCxnSpPr>
            <a:cxnSpLocks/>
          </p:cNvCxnSpPr>
          <p:nvPr/>
        </p:nvCxnSpPr>
        <p:spPr>
          <a:xfrm flipV="1">
            <a:off x="143213" y="14564629"/>
            <a:ext cx="18678688" cy="495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FE88022-67DE-8129-895F-A2C97FC6B33A}"/>
              </a:ext>
            </a:extLst>
          </p:cNvPr>
          <p:cNvCxnSpPr>
            <a:cxnSpLocks/>
          </p:cNvCxnSpPr>
          <p:nvPr/>
        </p:nvCxnSpPr>
        <p:spPr>
          <a:xfrm>
            <a:off x="10007542" y="14564629"/>
            <a:ext cx="0" cy="114553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4" name="Picture 103">
            <a:extLst>
              <a:ext uri="{FF2B5EF4-FFF2-40B4-BE49-F238E27FC236}">
                <a16:creationId xmlns:a16="http://schemas.microsoft.com/office/drawing/2014/main" id="{76F0A9C9-93CC-AAE6-D0FB-CA1B0ACBBD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399"/>
          <a:stretch/>
        </p:blipFill>
        <p:spPr>
          <a:xfrm>
            <a:off x="10127050" y="21815286"/>
            <a:ext cx="8650306" cy="4255827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1435DA88-28E8-8272-46B2-70D82065F3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842" t="8317" r="558" b="5408"/>
          <a:stretch/>
        </p:blipFill>
        <p:spPr>
          <a:xfrm>
            <a:off x="16661246" y="21815286"/>
            <a:ext cx="2129956" cy="422771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2404E3C9-6AFA-43EC-A5EC-78347028E2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97" t="3609" r="11726"/>
          <a:stretch/>
        </p:blipFill>
        <p:spPr>
          <a:xfrm>
            <a:off x="14071602" y="19424734"/>
            <a:ext cx="4621690" cy="1814733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4CECDA1D-F5E4-D9BD-42E7-672D8D02131B}"/>
              </a:ext>
            </a:extLst>
          </p:cNvPr>
          <p:cNvSpPr txBox="1"/>
          <p:nvPr/>
        </p:nvSpPr>
        <p:spPr>
          <a:xfrm>
            <a:off x="10065481" y="14715169"/>
            <a:ext cx="450832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Scatter Creek Local Strategy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Sponsored by Chehalis Basin Partnership in 202</a:t>
            </a:r>
            <a:r>
              <a:rPr lang="en-US" sz="2000">
                <a:solidFill>
                  <a:prstClr val="white"/>
                </a:solidFill>
                <a:latin typeface="Aptos" panose="02110004020202020204"/>
              </a:rPr>
              <a:t>3- published June 2025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Produced an analysis of limiting factors and potential restoration actions for each reach (2-4 mile sections) of Scatter Creek</a:t>
            </a: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solidFill>
                  <a:prstClr val="white"/>
                </a:solidFill>
                <a:latin typeface="Aptos" panose="02110004020202020204"/>
              </a:rPr>
              <a:t>Workgroup consisting of restoration practitioners, county planners, landowners, and biologists continue to meet despite end of grant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prstClr val="white"/>
                </a:solidFill>
              </a:rPr>
              <a:t>Lower reach identified as high priority, leading to TCD Scatter Creek RM 0 to 6.6 project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solidFill>
                  <a:prstClr val="white"/>
                </a:solidFill>
                <a:latin typeface="Aptos" panose="02110004020202020204"/>
              </a:rPr>
              <a:t>Current work is focused on prioritizing data gaps to fill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9" name="Picture 108" descr="A picture containing text&#10;&#10;Description automatically generated">
            <a:extLst>
              <a:ext uri="{FF2B5EF4-FFF2-40B4-BE49-F238E27FC236}">
                <a16:creationId xmlns:a16="http://schemas.microsoft.com/office/drawing/2014/main" id="{97EA42B9-5639-FED4-D485-D8C2A5C6F2A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27040"/>
          <a:stretch/>
        </p:blipFill>
        <p:spPr>
          <a:xfrm rot="1721701">
            <a:off x="19154519" y="14186544"/>
            <a:ext cx="2544892" cy="2073423"/>
          </a:xfrm>
          <a:prstGeom prst="rect">
            <a:avLst/>
          </a:prstGeom>
        </p:spPr>
      </p:pic>
      <p:pic>
        <p:nvPicPr>
          <p:cNvPr id="111" name="Picture 110" descr="A picture containing text&#10;&#10;Description automatically generated">
            <a:extLst>
              <a:ext uri="{FF2B5EF4-FFF2-40B4-BE49-F238E27FC236}">
                <a16:creationId xmlns:a16="http://schemas.microsoft.com/office/drawing/2014/main" id="{BD165F05-4DA3-F564-77FA-2B3BD9B6464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A632B">
                <a:tint val="45000"/>
                <a:satMod val="400000"/>
              </a:srgb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857" b="27040"/>
          <a:stretch/>
        </p:blipFill>
        <p:spPr>
          <a:xfrm rot="20496894">
            <a:off x="455030" y="280132"/>
            <a:ext cx="3201998" cy="2495445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B0701D8-7508-4D79-2CD0-A4089120CDD6}"/>
              </a:ext>
            </a:extLst>
          </p:cNvPr>
          <p:cNvGrpSpPr>
            <a:grpSpLocks/>
          </p:cNvGrpSpPr>
          <p:nvPr/>
        </p:nvGrpSpPr>
        <p:grpSpPr>
          <a:xfrm>
            <a:off x="19183936" y="29790223"/>
            <a:ext cx="3006749" cy="3030496"/>
            <a:chOff x="334554" y="18181761"/>
            <a:chExt cx="3640348" cy="3805781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65D59329-AABF-BEB1-5371-1A12109297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554" y="18181761"/>
              <a:ext cx="3640348" cy="3805781"/>
            </a:xfrm>
            <a:prstGeom prst="rect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</p:pic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294E63F-FB55-30AD-5A20-6C5314028F5B}"/>
                </a:ext>
              </a:extLst>
            </p:cNvPr>
            <p:cNvSpPr>
              <a:spLocks/>
            </p:cNvSpPr>
            <p:nvPr/>
          </p:nvSpPr>
          <p:spPr>
            <a:xfrm>
              <a:off x="2513422" y="19813555"/>
              <a:ext cx="740942" cy="69647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6F535A4D-A663-EDD8-CE38-16B998668310}"/>
              </a:ext>
            </a:extLst>
          </p:cNvPr>
          <p:cNvSpPr/>
          <p:nvPr/>
        </p:nvSpPr>
        <p:spPr>
          <a:xfrm>
            <a:off x="540610" y="11674507"/>
            <a:ext cx="678589" cy="65527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9A5FC3-3A5F-7DF2-0A41-F2E27DF18E86}"/>
              </a:ext>
            </a:extLst>
          </p:cNvPr>
          <p:cNvSpPr txBox="1"/>
          <p:nvPr/>
        </p:nvSpPr>
        <p:spPr>
          <a:xfrm>
            <a:off x="79827" y="14717948"/>
            <a:ext cx="969970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Black River Local Strategy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Funded in 2025; work started in 2026</a:t>
            </a:r>
            <a:endParaRPr lang="en-US" sz="20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Combines CBP facilitation, WDFW groundwater/surface water modeling, and TCD landowner outreach (funded individually)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Data gathering, assessment, and development of a restoration strategy for the </a:t>
            </a:r>
            <a:r>
              <a:rPr lang="en-US" sz="2000">
                <a:solidFill>
                  <a:prstClr val="white"/>
                </a:solidFill>
                <a:latin typeface="Aptos" panose="02110004020202020204"/>
              </a:rPr>
              <a:t>Black River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watershed.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Assembled a work group consisting of restoration professionals, biologists, and local residents.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900">
              <a:solidFill>
                <a:prstClr val="white"/>
              </a:solidFill>
              <a:latin typeface="Aptos" panose="02110004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Setting watershed-scale goals to prioritize locations and projects based on feasibility, cost effectiveness, and expected benefits to water quality/quantity and aquatic species.</a:t>
            </a:r>
            <a:endParaRPr lang="en-US" sz="20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0880C382-5497-1C7C-961D-5FB5B8852FC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616" t="8789" r="10576" b="17640"/>
          <a:stretch>
            <a:fillRect/>
          </a:stretch>
        </p:blipFill>
        <p:spPr>
          <a:xfrm>
            <a:off x="326773" y="19149982"/>
            <a:ext cx="9336376" cy="3637447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9E85210B-8216-C608-05C9-D005241D9B2C}"/>
              </a:ext>
            </a:extLst>
          </p:cNvPr>
          <p:cNvGrpSpPr/>
          <p:nvPr/>
        </p:nvGrpSpPr>
        <p:grpSpPr>
          <a:xfrm>
            <a:off x="6690963" y="19255587"/>
            <a:ext cx="2849478" cy="2159045"/>
            <a:chOff x="-593203" y="18563148"/>
            <a:chExt cx="2849478" cy="215904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81CDF72-33D4-D3B3-7ED9-738AFC45AFF1}"/>
                </a:ext>
              </a:extLst>
            </p:cNvPr>
            <p:cNvSpPr/>
            <p:nvPr/>
          </p:nvSpPr>
          <p:spPr>
            <a:xfrm>
              <a:off x="-593203" y="18563148"/>
              <a:ext cx="2849478" cy="21590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0C54F33-5B46-F7CF-03C0-1E2E04B5C949}"/>
                </a:ext>
              </a:extLst>
            </p:cNvPr>
            <p:cNvGrpSpPr/>
            <p:nvPr/>
          </p:nvGrpSpPr>
          <p:grpSpPr>
            <a:xfrm>
              <a:off x="-590445" y="18615124"/>
              <a:ext cx="2846720" cy="1459599"/>
              <a:chOff x="-11177572" y="19426711"/>
              <a:chExt cx="2846720" cy="1459599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5BE7264A-8FF7-BBBD-F56B-9A6442D2F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t="-1" b="73494"/>
              <a:stretch>
                <a:fillRect/>
              </a:stretch>
            </p:blipFill>
            <p:spPr>
              <a:xfrm>
                <a:off x="-11177572" y="19426711"/>
                <a:ext cx="2846720" cy="544040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A95218D0-E907-5FE7-588B-BA7417AC9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t="54679"/>
              <a:stretch>
                <a:fillRect/>
              </a:stretch>
            </p:blipFill>
            <p:spPr>
              <a:xfrm>
                <a:off x="-11177572" y="19956104"/>
                <a:ext cx="2846720" cy="930206"/>
              </a:xfrm>
              <a:prstGeom prst="rect">
                <a:avLst/>
              </a:prstGeom>
            </p:spPr>
          </p:pic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1C617ACF-EBC1-160C-227E-A1686DBA5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-593203" y="19931487"/>
              <a:ext cx="2314898" cy="790685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2D113B2-4801-8DD2-272C-6FA3697836D5}"/>
              </a:ext>
            </a:extLst>
          </p:cNvPr>
          <p:cNvSpPr txBox="1"/>
          <p:nvPr/>
        </p:nvSpPr>
        <p:spPr>
          <a:xfrm>
            <a:off x="82093" y="22893034"/>
            <a:ext cx="95810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Other Black River Planning Efforts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Black River, Cascade Mountains, and Willapa Hills Water Use Outreach Strategy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Sponsored by Washington Water Trust in 2024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OSF Translocation Feasibility Investigation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Sponsored by WDFW and Thurston CD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Testing Imazapyr for Lower-Cost/Higher-Efficiency Vegetation (RCG) Management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kern="1200">
                <a:solidFill>
                  <a:prstClr val="white"/>
                </a:solidFill>
                <a:latin typeface="Aptos" panose="02110004020202020204"/>
                <a:ea typeface="+mn-ea"/>
                <a:cs typeface="+mn-cs"/>
              </a:rPr>
              <a:t>Led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by WDFW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2D8BF0EF-C93A-8DD6-370F-39161CE483A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386" r="8870"/>
          <a:stretch>
            <a:fillRect/>
          </a:stretch>
        </p:blipFill>
        <p:spPr>
          <a:xfrm>
            <a:off x="14551146" y="14867795"/>
            <a:ext cx="4071379" cy="400116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E9405FB-6C52-6151-A9E9-4F19A4E6C88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44827" y="14983912"/>
            <a:ext cx="1972428" cy="1972428"/>
          </a:xfrm>
          <a:prstGeom prst="rect">
            <a:avLst/>
          </a:prstGeom>
        </p:spPr>
      </p:pic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6048FB5-F881-E225-33B6-C3301974A9F3}"/>
              </a:ext>
            </a:extLst>
          </p:cNvPr>
          <p:cNvCxnSpPr>
            <a:cxnSpLocks/>
          </p:cNvCxnSpPr>
          <p:nvPr/>
        </p:nvCxnSpPr>
        <p:spPr>
          <a:xfrm flipH="1" flipV="1">
            <a:off x="41357550" y="24558556"/>
            <a:ext cx="256131" cy="3032458"/>
          </a:xfrm>
          <a:prstGeom prst="straightConnector1">
            <a:avLst/>
          </a:prstGeom>
          <a:ln w="57150">
            <a:solidFill>
              <a:srgbClr val="EE21E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EB123C7F-7E91-9B7D-F281-783FFD35BFF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034156" y="27591014"/>
            <a:ext cx="7694781" cy="4307345"/>
          </a:xfrm>
          <a:prstGeom prst="rect">
            <a:avLst/>
          </a:prstGeom>
          <a:ln w="57150">
            <a:solidFill>
              <a:srgbClr val="EE21E4"/>
            </a:solidFill>
          </a:ln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48847ACE-64CF-40D3-268C-7BB6C1068552}"/>
              </a:ext>
            </a:extLst>
          </p:cNvPr>
          <p:cNvSpPr txBox="1"/>
          <p:nvPr/>
        </p:nvSpPr>
        <p:spPr>
          <a:xfrm>
            <a:off x="36056779" y="31395020"/>
            <a:ext cx="7910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Scatter Creek</a:t>
            </a:r>
          </a:p>
          <a:p>
            <a:r>
              <a:rPr lang="en-US" sz="3200">
                <a:solidFill>
                  <a:schemeClr val="bg1"/>
                </a:solidFill>
              </a:rPr>
              <a:t>Riparian conditions looking upstream at RM 8 (left) and RM 18 (NHC UAV: Feb, 2025)</a:t>
            </a:r>
          </a:p>
        </p:txBody>
      </p:sp>
      <p:graphicFrame>
        <p:nvGraphicFramePr>
          <p:cNvPr id="96" name="Table 95">
            <a:extLst>
              <a:ext uri="{FF2B5EF4-FFF2-40B4-BE49-F238E27FC236}">
                <a16:creationId xmlns:a16="http://schemas.microsoft.com/office/drawing/2014/main" id="{9287A6DD-6BFB-31C9-59BF-E7E057569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31711"/>
              </p:ext>
            </p:extLst>
          </p:nvPr>
        </p:nvGraphicFramePr>
        <p:xfrm>
          <a:off x="26465855" y="2797235"/>
          <a:ext cx="17444745" cy="106375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823361">
                  <a:extLst>
                    <a:ext uri="{9D8B030D-6E8A-4147-A177-3AD203B41FA5}">
                      <a16:colId xmlns:a16="http://schemas.microsoft.com/office/drawing/2014/main" val="504106820"/>
                    </a:ext>
                  </a:extLst>
                </a:gridCol>
                <a:gridCol w="5123422">
                  <a:extLst>
                    <a:ext uri="{9D8B030D-6E8A-4147-A177-3AD203B41FA5}">
                      <a16:colId xmlns:a16="http://schemas.microsoft.com/office/drawing/2014/main" val="494766255"/>
                    </a:ext>
                  </a:extLst>
                </a:gridCol>
                <a:gridCol w="9497962">
                  <a:extLst>
                    <a:ext uri="{9D8B030D-6E8A-4147-A177-3AD203B41FA5}">
                      <a16:colId xmlns:a16="http://schemas.microsoft.com/office/drawing/2014/main" val="1003567013"/>
                    </a:ext>
                  </a:extLst>
                </a:gridCol>
              </a:tblGrid>
              <a:tr h="575053">
                <a:tc>
                  <a:txBody>
                    <a:bodyPr/>
                    <a:lstStyle/>
                    <a:p>
                      <a:r>
                        <a:rPr lang="en-US" sz="3200"/>
                        <a:t>Key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2025 Recommendations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2026 progress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109372"/>
                  </a:ext>
                </a:extLst>
              </a:tr>
              <a:tr h="3087126">
                <a:tc>
                  <a:txBody>
                    <a:bodyPr/>
                    <a:lstStyle/>
                    <a:p>
                      <a:r>
                        <a:rPr lang="en-US" sz="2400" b="1"/>
                        <a:t>Regional planning &amp; Restoration 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Watershed workgroups </a:t>
                      </a:r>
                      <a:r>
                        <a:rPr lang="en-US" sz="2400"/>
                        <a:t>should consider: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Including adaptive management and project effectiveness metrics in restoration strategies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/>
                        <a:t>Utilizing community science, leveraging outreach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Black River</a:t>
                      </a:r>
                      <a:r>
                        <a:rPr lang="en-US" sz="2400" b="0"/>
                        <a:t> workgroup in early stages of “SMART goals” discussion</a:t>
                      </a:r>
                    </a:p>
                    <a:p>
                      <a:endParaRPr lang="en-US" sz="1000" b="0"/>
                    </a:p>
                    <a:p>
                      <a:r>
                        <a:rPr lang="en-US" sz="2400" b="1"/>
                        <a:t>Scatter Creek </a:t>
                      </a:r>
                      <a:r>
                        <a:rPr lang="en-US" sz="2400" b="0"/>
                        <a:t>workgroup creating plan fill priority data gaps- could be used to adaptively manage streamflow improvement projects</a:t>
                      </a:r>
                    </a:p>
                    <a:p>
                      <a:endParaRPr lang="en-US" sz="1000" b="0"/>
                    </a:p>
                    <a:p>
                      <a:r>
                        <a:rPr lang="en-US" sz="2400" b="1"/>
                        <a:t>Outreach at multiple venues </a:t>
                      </a:r>
                      <a:r>
                        <a:rPr lang="en-US" sz="2400" b="0"/>
                        <a:t>new for 2026 (Olympia Library, Prairie Appreciation Day, Oregon Trail Days)</a:t>
                      </a:r>
                    </a:p>
                    <a:p>
                      <a:endParaRPr lang="en-US" sz="1000" b="0"/>
                    </a:p>
                    <a:p>
                      <a:r>
                        <a:rPr lang="en-US" sz="2400" b="0"/>
                        <a:t>Landowner interest in pilot projects with effectiveness monitoring, but </a:t>
                      </a:r>
                      <a:r>
                        <a:rPr lang="en-US" sz="2400" b="1"/>
                        <a:t>volunteer data collection waned</a:t>
                      </a:r>
                      <a:r>
                        <a:rPr lang="en-US" sz="2400" b="0"/>
                        <a:t> in 2026</a:t>
                      </a: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54180"/>
                  </a:ext>
                </a:extLst>
              </a:tr>
              <a:tr h="3450318">
                <a:tc>
                  <a:txBody>
                    <a:bodyPr/>
                    <a:lstStyle/>
                    <a:p>
                      <a:r>
                        <a:rPr lang="en-US" sz="2400" b="1"/>
                        <a:t>Water-use, water quality, and in-stream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/>
                        <a:t>Ground water model </a:t>
                      </a:r>
                      <a:r>
                        <a:rPr lang="en-US" sz="2400"/>
                        <a:t>for Black River to better understand this problem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Water use and </a:t>
                      </a:r>
                      <a:r>
                        <a:rPr lang="en-US" sz="2400" b="1"/>
                        <a:t>water rights </a:t>
                      </a:r>
                      <a:r>
                        <a:rPr lang="en-US" sz="2400" b="0"/>
                        <a:t>focused projects- scale to be determined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Streamflow-focused projects, such as </a:t>
                      </a:r>
                      <a:r>
                        <a:rPr lang="en-US" sz="2400" b="1"/>
                        <a:t>BDAs and reed canary grass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Work on </a:t>
                      </a:r>
                      <a:r>
                        <a:rPr lang="en-US" sz="2400" b="1"/>
                        <a:t>Black River Groundwater </a:t>
                      </a:r>
                      <a:r>
                        <a:rPr lang="en-US" sz="2400" b="0"/>
                        <a:t>has commenced, but final product is delayed to Dec 2027 (from Mar 2027)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Potential large water-rights project at </a:t>
                      </a:r>
                      <a:r>
                        <a:rPr lang="en-US" sz="2400" b="1"/>
                        <a:t>Cooke Aquaculture</a:t>
                      </a:r>
                      <a:r>
                        <a:rPr lang="en-US" sz="2400" b="0"/>
                        <a:t>, alternative analysis report expected in Dec 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Scatter Creek workgroup has found </a:t>
                      </a:r>
                      <a:r>
                        <a:rPr lang="en-US" sz="2400" b="1"/>
                        <a:t>difficulty in quantifying impacts </a:t>
                      </a:r>
                      <a:r>
                        <a:rPr lang="en-US" sz="2400" b="0"/>
                        <a:t>from RCG, beaver, on streamflow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/>
                        <a:t>Mima Creek Ponds </a:t>
                      </a:r>
                      <a:r>
                        <a:rPr lang="en-US" sz="2400" b="0"/>
                        <a:t>project with water-control structures constructed summer 2026. Project includes hydro modeling and OSF surveys</a:t>
                      </a: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618665"/>
                  </a:ext>
                </a:extLst>
              </a:tr>
              <a:tr h="3450318">
                <a:tc>
                  <a:txBody>
                    <a:bodyPr/>
                    <a:lstStyle/>
                    <a:p>
                      <a:r>
                        <a:rPr lang="en-US" sz="2400" b="1"/>
                        <a:t>Resiliency of invasive species control efforts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/>
                        <a:t>Continue studies</a:t>
                      </a:r>
                      <a:r>
                        <a:rPr lang="en-US" sz="2400" b="0"/>
                        <a:t> that could result in control methods that require less frequent efforts, e.g. </a:t>
                      </a:r>
                      <a:r>
                        <a:rPr lang="en-US" sz="2400" b="1"/>
                        <a:t>herbicide </a:t>
                      </a:r>
                    </a:p>
                    <a:p>
                      <a:endParaRPr lang="en-US" sz="1000" b="0"/>
                    </a:p>
                    <a:p>
                      <a:r>
                        <a:rPr lang="en-US" sz="2400" b="0"/>
                        <a:t>Some uncertainty on if there is a “</a:t>
                      </a:r>
                      <a:r>
                        <a:rPr lang="en-US" sz="2400" b="1"/>
                        <a:t>process-based</a:t>
                      </a:r>
                      <a:r>
                        <a:rPr lang="en-US" sz="2400" b="0"/>
                        <a:t>” approach relevant to this issue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Analysis of WDFW </a:t>
                      </a:r>
                      <a:r>
                        <a:rPr lang="en-US" sz="2400" b="1" dirty="0"/>
                        <a:t>RCG spraying trials</a:t>
                      </a:r>
                      <a:r>
                        <a:rPr lang="en-US" sz="2400" b="0" dirty="0"/>
                        <a:t> is ongoing- preliminary results suggest multiple years with a combination of treatments will be needed</a:t>
                      </a:r>
                    </a:p>
                    <a:p>
                      <a:endParaRPr lang="en-US" sz="1000" b="0" dirty="0"/>
                    </a:p>
                    <a:p>
                      <a:r>
                        <a:rPr lang="en-US" sz="2400" b="0" dirty="0"/>
                        <a:t>Landowners in Scatter Creek interested in being part of </a:t>
                      </a:r>
                      <a:r>
                        <a:rPr lang="en-US" sz="2400" b="1" dirty="0"/>
                        <a:t>expanded pilot RCG control </a:t>
                      </a:r>
                      <a:r>
                        <a:rPr lang="en-US" sz="2400" b="0" dirty="0"/>
                        <a:t>projects</a:t>
                      </a:r>
                    </a:p>
                    <a:p>
                      <a:endParaRPr lang="en-US" sz="1000" b="0" dirty="0"/>
                    </a:p>
                    <a:p>
                      <a:r>
                        <a:rPr lang="en-US" sz="2400" b="0" dirty="0"/>
                        <a:t>Difficulty in quantifying the </a:t>
                      </a:r>
                      <a:r>
                        <a:rPr lang="en-US" sz="2400" b="1" dirty="0"/>
                        <a:t>true extent of RCG invasion</a:t>
                      </a:r>
                      <a:r>
                        <a:rPr lang="en-US" sz="2400" b="0" dirty="0"/>
                        <a:t> due to insufficient aerial imagery/site data</a:t>
                      </a:r>
                    </a:p>
                    <a:p>
                      <a:endParaRPr lang="en-US" sz="1000" b="0" dirty="0"/>
                    </a:p>
                    <a:p>
                      <a:r>
                        <a:rPr lang="en-US" sz="2400" b="0" dirty="0"/>
                        <a:t>Recent discussions for the potential for the ASRP to fund </a:t>
                      </a:r>
                      <a:r>
                        <a:rPr lang="en-US" sz="2400" b="1" dirty="0"/>
                        <a:t>additional bullfrog control efforts; </a:t>
                      </a:r>
                      <a:r>
                        <a:rPr lang="en-US" sz="2400" b="0" dirty="0"/>
                        <a:t>not all actions possible with ASRP funding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27"/>
                  </a:ext>
                </a:extLst>
              </a:tr>
            </a:tbl>
          </a:graphicData>
        </a:graphic>
      </p:graphicFrame>
      <p:pic>
        <p:nvPicPr>
          <p:cNvPr id="100" name="Picture 99">
            <a:extLst>
              <a:ext uri="{FF2B5EF4-FFF2-40B4-BE49-F238E27FC236}">
                <a16:creationId xmlns:a16="http://schemas.microsoft.com/office/drawing/2014/main" id="{63B234AE-21D2-59A8-DC1C-3FA6291495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5" t="129" r="502" b="27803"/>
          <a:stretch>
            <a:fillRect/>
          </a:stretch>
        </p:blipFill>
        <p:spPr>
          <a:xfrm>
            <a:off x="19298236" y="18753023"/>
            <a:ext cx="6604092" cy="4340315"/>
          </a:xfrm>
          <a:prstGeom prst="rect">
            <a:avLst/>
          </a:prstGeom>
          <a:ln w="57150">
            <a:solidFill>
              <a:srgbClr val="EE21E4"/>
            </a:solidFill>
          </a:ln>
        </p:spPr>
      </p:pic>
      <p:sp>
        <p:nvSpPr>
          <p:cNvPr id="118" name="Oval 117">
            <a:extLst>
              <a:ext uri="{FF2B5EF4-FFF2-40B4-BE49-F238E27FC236}">
                <a16:creationId xmlns:a16="http://schemas.microsoft.com/office/drawing/2014/main" id="{5385C32C-9233-A7C2-0387-2386E3FCCA55}"/>
              </a:ext>
            </a:extLst>
          </p:cNvPr>
          <p:cNvSpPr/>
          <p:nvPr/>
        </p:nvSpPr>
        <p:spPr>
          <a:xfrm>
            <a:off x="31289739" y="23436890"/>
            <a:ext cx="593203" cy="5728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85F97677-A1C1-0CF7-EC08-57E3D361A716}"/>
              </a:ext>
            </a:extLst>
          </p:cNvPr>
          <p:cNvCxnSpPr>
            <a:cxnSpLocks/>
          </p:cNvCxnSpPr>
          <p:nvPr/>
        </p:nvCxnSpPr>
        <p:spPr>
          <a:xfrm flipH="1">
            <a:off x="31074268" y="23673958"/>
            <a:ext cx="152492" cy="4934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00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1dcb9-89d3-404a-b7ce-1faa5dfde552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23872065-9579-4097-8879-6ec01a1672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D7A32E13D3ED4C8C943259EC2EACEA" ma:contentTypeVersion="18" ma:contentTypeDescription="Create a new document." ma:contentTypeScope="" ma:versionID="3b5dbbc606b79a04a16186b9eeaa91e3">
  <xsd:schema xmlns:xsd="http://www.w3.org/2001/XMLSchema" xmlns:xs="http://www.w3.org/2001/XMLSchema" xmlns:p="http://schemas.microsoft.com/office/2006/metadata/properties" xmlns:ns1="http://schemas.microsoft.com/sharepoint/v3" xmlns:ns2="cd41dcb9-89d3-404a-b7ce-1faa5dfde552" xmlns:ns3="23872065-9579-4097-8879-6ec01a167253" targetNamespace="http://schemas.microsoft.com/office/2006/metadata/properties" ma:root="true" ma:fieldsID="5960872fd88fb70cb4f498ad80c6ab3c" ns1:_="" ns2:_="" ns3:_="">
    <xsd:import namespace="http://schemas.microsoft.com/sharepoint/v3"/>
    <xsd:import namespace="cd41dcb9-89d3-404a-b7ce-1faa5dfde552"/>
    <xsd:import namespace="23872065-9579-4097-8879-6ec01a1672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1dcb9-89d3-404a-b7ce-1faa5dfde5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72065-9579-4097-8879-6ec01a16725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ceb7ae82-b862-48d1-a8c8-b3e1bda771a9}" ma:internalName="TaxCatchAll" ma:showField="CatchAllData" ma:web="23872065-9579-4097-8879-6ec01a1672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41D691-BAA1-4D16-B402-2472C409488F}">
  <ds:schemaRefs>
    <ds:schemaRef ds:uri="23872065-9579-4097-8879-6ec01a167253"/>
    <ds:schemaRef ds:uri="cd41dcb9-89d3-404a-b7ce-1faa5dfde552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C992DFF-9486-490B-A8AC-21426D2846AF}">
  <ds:schemaRefs>
    <ds:schemaRef ds:uri="23872065-9579-4097-8879-6ec01a167253"/>
    <ds:schemaRef ds:uri="cd41dcb9-89d3-404a-b7ce-1faa5dfde5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BB183A-D262-46AB-8F59-4A2078B5A85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5011977-b912-4387-97a4-f4c94a801377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</TotalTime>
  <Words>876</Words>
  <Application>Microsoft Office PowerPoint</Application>
  <PresentationFormat>Custom</PresentationFormat>
  <Paragraphs>180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Oswald Medium</vt:lpstr>
      <vt:lpstr>Office Theme</vt:lpstr>
      <vt:lpstr>PowerPoint Presentation</vt:lpstr>
    </vt:vector>
  </TitlesOfParts>
  <Company>WDFW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Mealor, Andrew (DFW)</dc:creator>
  <cp:lastModifiedBy>Mealor, Andrew (DFW)</cp:lastModifiedBy>
  <cp:revision>1</cp:revision>
  <dcterms:created xsi:type="dcterms:W3CDTF">2024-06-06T20:12:02Z</dcterms:created>
  <dcterms:modified xsi:type="dcterms:W3CDTF">2026-10-12T22:01:00Z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5011977-b912-4387-97a4-f4c94a801377_Enabled">
    <vt:lpwstr>true</vt:lpwstr>
  </property>
  <property fmtid="{D5CDD505-2E9C-101B-9397-08002B2CF9AE}" pid="3" name="MSIP_Label_45011977-b912-4387-97a4-f4c94a801377_SetDate">
    <vt:lpwstr>2024-06-06T21:36:31Z</vt:lpwstr>
  </property>
  <property fmtid="{D5CDD505-2E9C-101B-9397-08002B2CF9AE}" pid="4" name="MSIP_Label_45011977-b912-4387-97a4-f4c94a801377_Method">
    <vt:lpwstr>Standard</vt:lpwstr>
  </property>
  <property fmtid="{D5CDD505-2E9C-101B-9397-08002B2CF9AE}" pid="5" name="MSIP_Label_45011977-b912-4387-97a4-f4c94a801377_Name">
    <vt:lpwstr>Uncategorized Data</vt:lpwstr>
  </property>
  <property fmtid="{D5CDD505-2E9C-101B-9397-08002B2CF9AE}" pid="6" name="MSIP_Label_45011977-b912-4387-97a4-f4c94a801377_SiteId">
    <vt:lpwstr>11d0e217-264e-400a-8ba0-57dcc127d72d</vt:lpwstr>
  </property>
  <property fmtid="{D5CDD505-2E9C-101B-9397-08002B2CF9AE}" pid="7" name="MSIP_Label_45011977-b912-4387-97a4-f4c94a801377_ActionId">
    <vt:lpwstr>a52f2658-569a-4572-a958-523fc27b5b8c</vt:lpwstr>
  </property>
  <property fmtid="{D5CDD505-2E9C-101B-9397-08002B2CF9AE}" pid="8" name="MSIP_Label_45011977-b912-4387-97a4-f4c94a801377_ContentBits">
    <vt:lpwstr>0</vt:lpwstr>
  </property>
  <property fmtid="{D5CDD505-2E9C-101B-9397-08002B2CF9AE}" pid="9" name="ContentTypeId">
    <vt:lpwstr>0x010100E6D7A32E13D3ED4C8C943259EC2EACEA</vt:lpwstr>
  </property>
  <property fmtid="{D5CDD505-2E9C-101B-9397-08002B2CF9AE}" pid="10" name="MediaServiceImageTags">
    <vt:lpwstr/>
  </property>
</Properties>
</file>