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0" r:id="rId4"/>
  </p:sldMasterIdLst>
  <p:notesMasterIdLst>
    <p:notesMasterId r:id="rId6"/>
  </p:notesMasterIdLst>
  <p:sldIdLst>
    <p:sldId id="260" r:id="rId5"/>
  </p:sldIdLst>
  <p:sldSz cx="43891200" cy="32918400"/>
  <p:notesSz cx="20104100" cy="15081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87" userDrawn="1">
          <p15:clr>
            <a:srgbClr val="A4A3A4"/>
          </p15:clr>
        </p15:guide>
        <p15:guide id="2" pos="47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FE4"/>
    <a:srgbClr val="C1E5F5"/>
    <a:srgbClr val="B7BCBA"/>
    <a:srgbClr val="A6B2A5"/>
    <a:srgbClr val="F5D279"/>
    <a:srgbClr val="A02B93"/>
    <a:srgbClr val="868885"/>
    <a:srgbClr val="DA632B"/>
    <a:srgbClr val="F1FCF5"/>
    <a:srgbClr val="196B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AE130E-8CFC-4DF3-8B99-131A14F124E5}" v="273" dt="2026-10-13T16:06:49.046"/>
    <p1510:client id="{BCB22D44-E2FE-4204-B443-2450DDE28E1F}" v="2" dt="2026-10-13T00:12:03.463"/>
    <p1510:client id="{E77E4180-83F5-4D84-8FB8-4F67B0BC25AC}" v="4" dt="2026-10-13T15:21:11.24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6287"/>
        <p:guide pos="4716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es, Jessica (DFW)" userId="2f03bee7-fd36-4a2f-a05b-a09925f1054c" providerId="ADAL" clId="{BA42327D-CB3D-46EC-B7A8-C0E4CDA3DFE4}"/>
    <pc:docChg chg="undo custSel modSld">
      <pc:chgData name="Jones, Jessica (DFW)" userId="2f03bee7-fd36-4a2f-a05b-a09925f1054c" providerId="ADAL" clId="{BA42327D-CB3D-46EC-B7A8-C0E4CDA3DFE4}" dt="2026-10-13T15:21:11.246" v="5" actId="1076"/>
      <pc:docMkLst>
        <pc:docMk/>
      </pc:docMkLst>
      <pc:sldChg chg="modSp mod">
        <pc:chgData name="Jones, Jessica (DFW)" userId="2f03bee7-fd36-4a2f-a05b-a09925f1054c" providerId="ADAL" clId="{BA42327D-CB3D-46EC-B7A8-C0E4CDA3DFE4}" dt="2026-10-13T15:21:11.246" v="5" actId="1076"/>
        <pc:sldMkLst>
          <pc:docMk/>
          <pc:sldMk cId="3575234703" sldId="259"/>
        </pc:sldMkLst>
        <pc:spChg chg="mod">
          <ac:chgData name="Jones, Jessica (DFW)" userId="2f03bee7-fd36-4a2f-a05b-a09925f1054c" providerId="ADAL" clId="{BA42327D-CB3D-46EC-B7A8-C0E4CDA3DFE4}" dt="2026-10-13T15:20:45.896" v="1" actId="1076"/>
          <ac:spMkLst>
            <pc:docMk/>
            <pc:sldMk cId="3575234703" sldId="259"/>
            <ac:spMk id="35" creationId="{958DD5D2-4D1C-BD0B-4C6C-5C10C3B38239}"/>
          </ac:spMkLst>
        </pc:spChg>
        <pc:spChg chg="mod">
          <ac:chgData name="Jones, Jessica (DFW)" userId="2f03bee7-fd36-4a2f-a05b-a09925f1054c" providerId="ADAL" clId="{BA42327D-CB3D-46EC-B7A8-C0E4CDA3DFE4}" dt="2026-10-13T15:21:11.246" v="5" actId="1076"/>
          <ac:spMkLst>
            <pc:docMk/>
            <pc:sldMk cId="3575234703" sldId="259"/>
            <ac:spMk id="92" creationId="{1BC6F374-2155-7DE7-B331-8A7D9E094F2B}"/>
          </ac:spMkLst>
        </pc:spChg>
        <pc:spChg chg="mod">
          <ac:chgData name="Jones, Jessica (DFW)" userId="2f03bee7-fd36-4a2f-a05b-a09925f1054c" providerId="ADAL" clId="{BA42327D-CB3D-46EC-B7A8-C0E4CDA3DFE4}" dt="2026-10-13T15:21:11.246" v="5" actId="1076"/>
          <ac:spMkLst>
            <pc:docMk/>
            <pc:sldMk cId="3575234703" sldId="259"/>
            <ac:spMk id="93" creationId="{5CB6438D-0568-5EEA-CF0F-10F48D5B246C}"/>
          </ac:spMkLst>
        </pc:spChg>
        <pc:grpChg chg="mod">
          <ac:chgData name="Jones, Jessica (DFW)" userId="2f03bee7-fd36-4a2f-a05b-a09925f1054c" providerId="ADAL" clId="{BA42327D-CB3D-46EC-B7A8-C0E4CDA3DFE4}" dt="2026-10-13T15:21:11.246" v="5" actId="1076"/>
          <ac:grpSpMkLst>
            <pc:docMk/>
            <pc:sldMk cId="3575234703" sldId="259"/>
            <ac:grpSpMk id="39" creationId="{D42AD559-263F-F2D7-8AF2-80219EE47AC9}"/>
          </ac:grpSpMkLst>
        </pc:grpChg>
      </pc:sldChg>
    </pc:docChg>
  </pc:docChgLst>
  <pc:docChgLst>
    <pc:chgData name="Knorr, Victoria L (DFW)" userId="654972e7-58c3-421e-b668-12907412825b" providerId="ADAL" clId="{A2CE382A-453D-41DA-B3A7-5BD035359038}"/>
    <pc:docChg chg="undo custSel addSld delSld modSld">
      <pc:chgData name="Knorr, Victoria L (DFW)" userId="654972e7-58c3-421e-b668-12907412825b" providerId="ADAL" clId="{A2CE382A-453D-41DA-B3A7-5BD035359038}" dt="2026-10-13T16:06:49.046" v="272" actId="1076"/>
      <pc:docMkLst>
        <pc:docMk/>
      </pc:docMkLst>
      <pc:sldChg chg="addSp delSp modSp del mod">
        <pc:chgData name="Knorr, Victoria L (DFW)" userId="654972e7-58c3-421e-b668-12907412825b" providerId="ADAL" clId="{A2CE382A-453D-41DA-B3A7-5BD035359038}" dt="2026-10-13T15:59:04.149" v="248" actId="47"/>
        <pc:sldMkLst>
          <pc:docMk/>
          <pc:sldMk cId="3575234703" sldId="259"/>
        </pc:sldMkLst>
        <pc:spChg chg="mod">
          <ac:chgData name="Knorr, Victoria L (DFW)" userId="654972e7-58c3-421e-b668-12907412825b" providerId="ADAL" clId="{A2CE382A-453D-41DA-B3A7-5BD035359038}" dt="2026-10-13T15:36:44.939" v="81" actId="1076"/>
          <ac:spMkLst>
            <pc:docMk/>
            <pc:sldMk cId="3575234703" sldId="259"/>
            <ac:spMk id="15" creationId="{ADB57DDD-F959-2AFE-0E4C-0E291A45D4FB}"/>
          </ac:spMkLst>
        </pc:spChg>
        <pc:spChg chg="mod">
          <ac:chgData name="Knorr, Victoria L (DFW)" userId="654972e7-58c3-421e-b668-12907412825b" providerId="ADAL" clId="{A2CE382A-453D-41DA-B3A7-5BD035359038}" dt="2026-10-13T15:34:44.474" v="67" actId="207"/>
          <ac:spMkLst>
            <pc:docMk/>
            <pc:sldMk cId="3575234703" sldId="259"/>
            <ac:spMk id="19" creationId="{1BA10A32-EC05-B417-8DC2-78DDA99CAF65}"/>
          </ac:spMkLst>
        </pc:spChg>
        <pc:spChg chg="mod">
          <ac:chgData name="Knorr, Victoria L (DFW)" userId="654972e7-58c3-421e-b668-12907412825b" providerId="ADAL" clId="{A2CE382A-453D-41DA-B3A7-5BD035359038}" dt="2026-10-13T15:32:41.146" v="61" actId="1076"/>
          <ac:spMkLst>
            <pc:docMk/>
            <pc:sldMk cId="3575234703" sldId="259"/>
            <ac:spMk id="27" creationId="{7F127351-21B3-0A6A-520F-DB29822A82B9}"/>
          </ac:spMkLst>
        </pc:spChg>
        <pc:spChg chg="mod">
          <ac:chgData name="Knorr, Victoria L (DFW)" userId="654972e7-58c3-421e-b668-12907412825b" providerId="ADAL" clId="{A2CE382A-453D-41DA-B3A7-5BD035359038}" dt="2026-10-13T15:36:12.666" v="75" actId="1076"/>
          <ac:spMkLst>
            <pc:docMk/>
            <pc:sldMk cId="3575234703" sldId="259"/>
            <ac:spMk id="30" creationId="{71428E57-128D-A722-B903-D9A45BDDEEE6}"/>
          </ac:spMkLst>
        </pc:spChg>
        <pc:spChg chg="mod">
          <ac:chgData name="Knorr, Victoria L (DFW)" userId="654972e7-58c3-421e-b668-12907412825b" providerId="ADAL" clId="{A2CE382A-453D-41DA-B3A7-5BD035359038}" dt="2026-10-13T15:32:50.745" v="63" actId="14100"/>
          <ac:spMkLst>
            <pc:docMk/>
            <pc:sldMk cId="3575234703" sldId="259"/>
            <ac:spMk id="38" creationId="{AD3B7857-0EAC-7E28-F5B3-C0432E2E9A7C}"/>
          </ac:spMkLst>
        </pc:spChg>
        <pc:spChg chg="mod">
          <ac:chgData name="Knorr, Victoria L (DFW)" userId="654972e7-58c3-421e-b668-12907412825b" providerId="ADAL" clId="{A2CE382A-453D-41DA-B3A7-5BD035359038}" dt="2026-10-13T15:32:05.984" v="58" actId="1076"/>
          <ac:spMkLst>
            <pc:docMk/>
            <pc:sldMk cId="3575234703" sldId="259"/>
            <ac:spMk id="42" creationId="{62C7CD79-E987-2C71-8E0B-2EC6C5558545}"/>
          </ac:spMkLst>
        </pc:spChg>
        <pc:spChg chg="del mod">
          <ac:chgData name="Knorr, Victoria L (DFW)" userId="654972e7-58c3-421e-b668-12907412825b" providerId="ADAL" clId="{A2CE382A-453D-41DA-B3A7-5BD035359038}" dt="2026-10-13T15:31:21.063" v="55" actId="478"/>
          <ac:spMkLst>
            <pc:docMk/>
            <pc:sldMk cId="3575234703" sldId="259"/>
            <ac:spMk id="43" creationId="{97126662-DE6A-F131-6F7A-D997824B7D3F}"/>
          </ac:spMkLst>
        </pc:spChg>
        <pc:spChg chg="mod">
          <ac:chgData name="Knorr, Victoria L (DFW)" userId="654972e7-58c3-421e-b668-12907412825b" providerId="ADAL" clId="{A2CE382A-453D-41DA-B3A7-5BD035359038}" dt="2026-10-13T15:40:31.281" v="114" actId="1038"/>
          <ac:spMkLst>
            <pc:docMk/>
            <pc:sldMk cId="3575234703" sldId="259"/>
            <ac:spMk id="46" creationId="{47F967DE-03B9-71E4-F79F-5283D14DA982}"/>
          </ac:spMkLst>
        </pc:spChg>
        <pc:spChg chg="mod">
          <ac:chgData name="Knorr, Victoria L (DFW)" userId="654972e7-58c3-421e-b668-12907412825b" providerId="ADAL" clId="{A2CE382A-453D-41DA-B3A7-5BD035359038}" dt="2026-10-13T15:40:31.281" v="114" actId="1038"/>
          <ac:spMkLst>
            <pc:docMk/>
            <pc:sldMk cId="3575234703" sldId="259"/>
            <ac:spMk id="47" creationId="{A39E4BA7-BF9A-C1CC-C8C8-2997EEFC4CF8}"/>
          </ac:spMkLst>
        </pc:spChg>
        <pc:spChg chg="mod">
          <ac:chgData name="Knorr, Victoria L (DFW)" userId="654972e7-58c3-421e-b668-12907412825b" providerId="ADAL" clId="{A2CE382A-453D-41DA-B3A7-5BD035359038}" dt="2026-10-13T15:36:26.789" v="78" actId="1076"/>
          <ac:spMkLst>
            <pc:docMk/>
            <pc:sldMk cId="3575234703" sldId="259"/>
            <ac:spMk id="48" creationId="{8F68B8E7-C088-F890-E45D-993E6F254F69}"/>
          </ac:spMkLst>
        </pc:spChg>
        <pc:spChg chg="mod">
          <ac:chgData name="Knorr, Victoria L (DFW)" userId="654972e7-58c3-421e-b668-12907412825b" providerId="ADAL" clId="{A2CE382A-453D-41DA-B3A7-5BD035359038}" dt="2026-10-13T15:35:45.897" v="74" actId="207"/>
          <ac:spMkLst>
            <pc:docMk/>
            <pc:sldMk cId="3575234703" sldId="259"/>
            <ac:spMk id="52" creationId="{5DF753BC-CAC0-D751-9087-5B9973A651A4}"/>
          </ac:spMkLst>
        </pc:spChg>
        <pc:spChg chg="mod">
          <ac:chgData name="Knorr, Victoria L (DFW)" userId="654972e7-58c3-421e-b668-12907412825b" providerId="ADAL" clId="{A2CE382A-453D-41DA-B3A7-5BD035359038}" dt="2026-10-13T15:30:14.036" v="50" actId="207"/>
          <ac:spMkLst>
            <pc:docMk/>
            <pc:sldMk cId="3575234703" sldId="259"/>
            <ac:spMk id="56" creationId="{457A4272-D52F-077F-1488-571F30196B58}"/>
          </ac:spMkLst>
        </pc:spChg>
        <pc:spChg chg="mod">
          <ac:chgData name="Knorr, Victoria L (DFW)" userId="654972e7-58c3-421e-b668-12907412825b" providerId="ADAL" clId="{A2CE382A-453D-41DA-B3A7-5BD035359038}" dt="2026-10-13T15:35:40.098" v="73" actId="207"/>
          <ac:spMkLst>
            <pc:docMk/>
            <pc:sldMk cId="3575234703" sldId="259"/>
            <ac:spMk id="59" creationId="{4B62C990-D997-FD71-4A10-304FBBB5F3D4}"/>
          </ac:spMkLst>
        </pc:spChg>
        <pc:spChg chg="mod">
          <ac:chgData name="Knorr, Victoria L (DFW)" userId="654972e7-58c3-421e-b668-12907412825b" providerId="ADAL" clId="{A2CE382A-453D-41DA-B3A7-5BD035359038}" dt="2026-10-13T15:36:31.134" v="79" actId="1076"/>
          <ac:spMkLst>
            <pc:docMk/>
            <pc:sldMk cId="3575234703" sldId="259"/>
            <ac:spMk id="68" creationId="{10EB3993-3DC6-7CBC-E847-9F3F1F22B5F5}"/>
          </ac:spMkLst>
        </pc:spChg>
        <pc:spChg chg="mod">
          <ac:chgData name="Knorr, Victoria L (DFW)" userId="654972e7-58c3-421e-b668-12907412825b" providerId="ADAL" clId="{A2CE382A-453D-41DA-B3A7-5BD035359038}" dt="2026-10-13T15:40:52.583" v="115" actId="1582"/>
          <ac:spMkLst>
            <pc:docMk/>
            <pc:sldMk cId="3575234703" sldId="259"/>
            <ac:spMk id="84" creationId="{4A838450-E17C-2F53-B619-1E6ED22D77D6}"/>
          </ac:spMkLst>
        </pc:spChg>
        <pc:spChg chg="mod">
          <ac:chgData name="Knorr, Victoria L (DFW)" userId="654972e7-58c3-421e-b668-12907412825b" providerId="ADAL" clId="{A2CE382A-453D-41DA-B3A7-5BD035359038}" dt="2026-10-13T15:27:31.809" v="35" actId="1035"/>
          <ac:spMkLst>
            <pc:docMk/>
            <pc:sldMk cId="3575234703" sldId="259"/>
            <ac:spMk id="92" creationId="{1BC6F374-2155-7DE7-B331-8A7D9E094F2B}"/>
          </ac:spMkLst>
        </pc:spChg>
        <pc:spChg chg="mod">
          <ac:chgData name="Knorr, Victoria L (DFW)" userId="654972e7-58c3-421e-b668-12907412825b" providerId="ADAL" clId="{A2CE382A-453D-41DA-B3A7-5BD035359038}" dt="2026-10-13T15:29:53.868" v="48" actId="207"/>
          <ac:spMkLst>
            <pc:docMk/>
            <pc:sldMk cId="3575234703" sldId="259"/>
            <ac:spMk id="95" creationId="{76B4DEAC-5B03-125A-526F-D2513E50C90C}"/>
          </ac:spMkLst>
        </pc:spChg>
        <pc:graphicFrameChg chg="modGraphic">
          <ac:chgData name="Knorr, Victoria L (DFW)" userId="654972e7-58c3-421e-b668-12907412825b" providerId="ADAL" clId="{A2CE382A-453D-41DA-B3A7-5BD035359038}" dt="2026-10-13T15:40:10.093" v="96" actId="20577"/>
          <ac:graphicFrameMkLst>
            <pc:docMk/>
            <pc:sldMk cId="3575234703" sldId="259"/>
            <ac:graphicFrameMk id="14" creationId="{ACB4E649-8B99-36B0-69F3-917453B9ECE8}"/>
          </ac:graphicFrameMkLst>
        </pc:graphicFrameChg>
        <pc:picChg chg="mod">
          <ac:chgData name="Knorr, Victoria L (DFW)" userId="654972e7-58c3-421e-b668-12907412825b" providerId="ADAL" clId="{A2CE382A-453D-41DA-B3A7-5BD035359038}" dt="2026-10-13T15:35:19.154" v="69" actId="1076"/>
          <ac:picMkLst>
            <pc:docMk/>
            <pc:sldMk cId="3575234703" sldId="259"/>
            <ac:picMk id="24" creationId="{B51F1D29-E7FE-C06E-DDDD-8B53C1557E6D}"/>
          </ac:picMkLst>
        </pc:picChg>
        <pc:picChg chg="mod">
          <ac:chgData name="Knorr, Victoria L (DFW)" userId="654972e7-58c3-421e-b668-12907412825b" providerId="ADAL" clId="{A2CE382A-453D-41DA-B3A7-5BD035359038}" dt="2026-10-13T15:32:20.784" v="59" actId="1076"/>
          <ac:picMkLst>
            <pc:docMk/>
            <pc:sldMk cId="3575234703" sldId="259"/>
            <ac:picMk id="29" creationId="{147E8CAE-34A0-5321-6CCD-B49809D0AFC1}"/>
          </ac:picMkLst>
        </pc:picChg>
        <pc:picChg chg="mod">
          <ac:chgData name="Knorr, Victoria L (DFW)" userId="654972e7-58c3-421e-b668-12907412825b" providerId="ADAL" clId="{A2CE382A-453D-41DA-B3A7-5BD035359038}" dt="2026-10-13T15:26:31.305" v="29" actId="1076"/>
          <ac:picMkLst>
            <pc:docMk/>
            <pc:sldMk cId="3575234703" sldId="259"/>
            <ac:picMk id="32" creationId="{CD5D7A45-872B-752C-82D6-C738C90E1F1F}"/>
          </ac:picMkLst>
        </pc:picChg>
        <pc:picChg chg="mod">
          <ac:chgData name="Knorr, Victoria L (DFW)" userId="654972e7-58c3-421e-b668-12907412825b" providerId="ADAL" clId="{A2CE382A-453D-41DA-B3A7-5BD035359038}" dt="2026-10-13T15:27:12.861" v="33" actId="1076"/>
          <ac:picMkLst>
            <pc:docMk/>
            <pc:sldMk cId="3575234703" sldId="259"/>
            <ac:picMk id="34" creationId="{33C3289D-108E-7CFE-7253-006584C2BE6D}"/>
          </ac:picMkLst>
        </pc:picChg>
        <pc:picChg chg="mod">
          <ac:chgData name="Knorr, Victoria L (DFW)" userId="654972e7-58c3-421e-b668-12907412825b" providerId="ADAL" clId="{A2CE382A-453D-41DA-B3A7-5BD035359038}" dt="2026-10-13T15:24:08.280" v="16" actId="1076"/>
          <ac:picMkLst>
            <pc:docMk/>
            <pc:sldMk cId="3575234703" sldId="259"/>
            <ac:picMk id="74" creationId="{1DBA98D1-2A44-8F2A-5453-67C3B450CFAF}"/>
          </ac:picMkLst>
        </pc:picChg>
        <pc:cxnChg chg="mod">
          <ac:chgData name="Knorr, Victoria L (DFW)" userId="654972e7-58c3-421e-b668-12907412825b" providerId="ADAL" clId="{A2CE382A-453D-41DA-B3A7-5BD035359038}" dt="2026-10-13T15:24:27.777" v="19" actId="14100"/>
          <ac:cxnSpMkLst>
            <pc:docMk/>
            <pc:sldMk cId="3575234703" sldId="259"/>
            <ac:cxnSpMk id="31" creationId="{43DB98AE-EE6C-A389-CF53-081FA64B78E7}"/>
          </ac:cxnSpMkLst>
        </pc:cxnChg>
        <pc:cxnChg chg="mod">
          <ac:chgData name="Knorr, Victoria L (DFW)" userId="654972e7-58c3-421e-b668-12907412825b" providerId="ADAL" clId="{A2CE382A-453D-41DA-B3A7-5BD035359038}" dt="2026-10-13T15:36:20.444" v="77" actId="14100"/>
          <ac:cxnSpMkLst>
            <pc:docMk/>
            <pc:sldMk cId="3575234703" sldId="259"/>
            <ac:cxnSpMk id="40" creationId="{9E7227C6-777F-7F7B-BB90-65D9B59F0B90}"/>
          </ac:cxnSpMkLst>
        </pc:cxnChg>
        <pc:cxnChg chg="mod">
          <ac:chgData name="Knorr, Victoria L (DFW)" userId="654972e7-58c3-421e-b668-12907412825b" providerId="ADAL" clId="{A2CE382A-453D-41DA-B3A7-5BD035359038}" dt="2026-10-13T15:36:16.856" v="76" actId="14100"/>
          <ac:cxnSpMkLst>
            <pc:docMk/>
            <pc:sldMk cId="3575234703" sldId="259"/>
            <ac:cxnSpMk id="51" creationId="{DA11E799-5D23-252B-7798-37627ECF1E6E}"/>
          </ac:cxnSpMkLst>
        </pc:cxnChg>
        <pc:cxnChg chg="add mod">
          <ac:chgData name="Knorr, Victoria L (DFW)" userId="654972e7-58c3-421e-b668-12907412825b" providerId="ADAL" clId="{A2CE382A-453D-41DA-B3A7-5BD035359038}" dt="2026-10-13T15:36:37.804" v="80" actId="14100"/>
          <ac:cxnSpMkLst>
            <pc:docMk/>
            <pc:sldMk cId="3575234703" sldId="259"/>
            <ac:cxnSpMk id="54" creationId="{EB537D5F-DA24-3BCC-1448-319264B5B8A9}"/>
          </ac:cxnSpMkLst>
        </pc:cxnChg>
        <pc:cxnChg chg="mod">
          <ac:chgData name="Knorr, Victoria L (DFW)" userId="654972e7-58c3-421e-b668-12907412825b" providerId="ADAL" clId="{A2CE382A-453D-41DA-B3A7-5BD035359038}" dt="2026-10-13T15:30:11.758" v="49" actId="1076"/>
          <ac:cxnSpMkLst>
            <pc:docMk/>
            <pc:sldMk cId="3575234703" sldId="259"/>
            <ac:cxnSpMk id="57" creationId="{BD385B2D-7CA2-4834-D3A2-5CB53AB592C0}"/>
          </ac:cxnSpMkLst>
        </pc:cxnChg>
        <pc:cxnChg chg="mod">
          <ac:chgData name="Knorr, Victoria L (DFW)" userId="654972e7-58c3-421e-b668-12907412825b" providerId="ADAL" clId="{A2CE382A-453D-41DA-B3A7-5BD035359038}" dt="2026-10-13T15:35:28.363" v="71" actId="14100"/>
          <ac:cxnSpMkLst>
            <pc:docMk/>
            <pc:sldMk cId="3575234703" sldId="259"/>
            <ac:cxnSpMk id="61" creationId="{C5405A5C-489E-ABF4-EE11-B9E6D0D00932}"/>
          </ac:cxnSpMkLst>
        </pc:cxnChg>
        <pc:cxnChg chg="mod">
          <ac:chgData name="Knorr, Victoria L (DFW)" userId="654972e7-58c3-421e-b668-12907412825b" providerId="ADAL" clId="{A2CE382A-453D-41DA-B3A7-5BD035359038}" dt="2026-10-13T15:35:31.592" v="72" actId="14100"/>
          <ac:cxnSpMkLst>
            <pc:docMk/>
            <pc:sldMk cId="3575234703" sldId="259"/>
            <ac:cxnSpMk id="64" creationId="{8CCABB3A-FE8E-DE7B-F6B1-C473A587E91A}"/>
          </ac:cxnSpMkLst>
        </pc:cxnChg>
        <pc:cxnChg chg="del mod">
          <ac:chgData name="Knorr, Victoria L (DFW)" userId="654972e7-58c3-421e-b668-12907412825b" providerId="ADAL" clId="{A2CE382A-453D-41DA-B3A7-5BD035359038}" dt="2026-10-13T15:22:47.835" v="10" actId="478"/>
          <ac:cxnSpMkLst>
            <pc:docMk/>
            <pc:sldMk cId="3575234703" sldId="259"/>
            <ac:cxnSpMk id="81" creationId="{413698BA-7FE7-ED02-F15C-17DB1C153A9C}"/>
          </ac:cxnSpMkLst>
        </pc:cxnChg>
      </pc:sldChg>
      <pc:sldChg chg="addSp delSp modSp add mod">
        <pc:chgData name="Knorr, Victoria L (DFW)" userId="654972e7-58c3-421e-b668-12907412825b" providerId="ADAL" clId="{A2CE382A-453D-41DA-B3A7-5BD035359038}" dt="2026-10-13T16:06:49.046" v="272" actId="1076"/>
        <pc:sldMkLst>
          <pc:docMk/>
          <pc:sldMk cId="341315922" sldId="260"/>
        </pc:sldMkLst>
        <pc:spChg chg="mod">
          <ac:chgData name="Knorr, Victoria L (DFW)" userId="654972e7-58c3-421e-b668-12907412825b" providerId="ADAL" clId="{A2CE382A-453D-41DA-B3A7-5BD035359038}" dt="2026-10-13T15:49:27.101" v="166" actId="1076"/>
          <ac:spMkLst>
            <pc:docMk/>
            <pc:sldMk cId="341315922" sldId="260"/>
            <ac:spMk id="2" creationId="{1702C4A2-8871-2CF5-4A4F-1F5FDCFFF0E3}"/>
          </ac:spMkLst>
        </pc:spChg>
        <pc:spChg chg="mod">
          <ac:chgData name="Knorr, Victoria L (DFW)" userId="654972e7-58c3-421e-b668-12907412825b" providerId="ADAL" clId="{A2CE382A-453D-41DA-B3A7-5BD035359038}" dt="2026-10-13T15:49:21.564" v="165" actId="1076"/>
          <ac:spMkLst>
            <pc:docMk/>
            <pc:sldMk cId="341315922" sldId="260"/>
            <ac:spMk id="3" creationId="{40A930C2-2789-8DD0-C02A-2E0B9FC69652}"/>
          </ac:spMkLst>
        </pc:spChg>
        <pc:spChg chg="mod">
          <ac:chgData name="Knorr, Victoria L (DFW)" userId="654972e7-58c3-421e-b668-12907412825b" providerId="ADAL" clId="{A2CE382A-453D-41DA-B3A7-5BD035359038}" dt="2026-10-13T16:00:05.787" v="252" actId="14100"/>
          <ac:spMkLst>
            <pc:docMk/>
            <pc:sldMk cId="341315922" sldId="260"/>
            <ac:spMk id="6" creationId="{B60DA3E0-4C24-18F1-8BA6-AF65AFFCB398}"/>
          </ac:spMkLst>
        </pc:spChg>
        <pc:spChg chg="mod">
          <ac:chgData name="Knorr, Victoria L (DFW)" userId="654972e7-58c3-421e-b668-12907412825b" providerId="ADAL" clId="{A2CE382A-453D-41DA-B3A7-5BD035359038}" dt="2026-10-13T15:49:48.243" v="169" actId="1076"/>
          <ac:spMkLst>
            <pc:docMk/>
            <pc:sldMk cId="341315922" sldId="260"/>
            <ac:spMk id="8" creationId="{FB39186A-7DDB-9D3A-4999-C63234B9BF7A}"/>
          </ac:spMkLst>
        </pc:spChg>
        <pc:spChg chg="mod">
          <ac:chgData name="Knorr, Victoria L (DFW)" userId="654972e7-58c3-421e-b668-12907412825b" providerId="ADAL" clId="{A2CE382A-453D-41DA-B3A7-5BD035359038}" dt="2026-10-13T15:49:48.243" v="169" actId="1076"/>
          <ac:spMkLst>
            <pc:docMk/>
            <pc:sldMk cId="341315922" sldId="260"/>
            <ac:spMk id="9" creationId="{FDE3CB00-B2AB-2266-80CA-6158DA080534}"/>
          </ac:spMkLst>
        </pc:spChg>
        <pc:spChg chg="mod">
          <ac:chgData name="Knorr, Victoria L (DFW)" userId="654972e7-58c3-421e-b668-12907412825b" providerId="ADAL" clId="{A2CE382A-453D-41DA-B3A7-5BD035359038}" dt="2026-10-13T15:49:48.243" v="169" actId="1076"/>
          <ac:spMkLst>
            <pc:docMk/>
            <pc:sldMk cId="341315922" sldId="260"/>
            <ac:spMk id="10" creationId="{E7DC7F67-5E37-E47A-62FE-1FA1010E69AE}"/>
          </ac:spMkLst>
        </pc:spChg>
        <pc:spChg chg="mod">
          <ac:chgData name="Knorr, Victoria L (DFW)" userId="654972e7-58c3-421e-b668-12907412825b" providerId="ADAL" clId="{A2CE382A-453D-41DA-B3A7-5BD035359038}" dt="2026-10-13T16:06:49.046" v="272" actId="1076"/>
          <ac:spMkLst>
            <pc:docMk/>
            <pc:sldMk cId="341315922" sldId="260"/>
            <ac:spMk id="15" creationId="{855AD9FA-D487-CA33-C2E5-517AF918C8E5}"/>
          </ac:spMkLst>
        </pc:spChg>
        <pc:spChg chg="mod">
          <ac:chgData name="Knorr, Victoria L (DFW)" userId="654972e7-58c3-421e-b668-12907412825b" providerId="ADAL" clId="{A2CE382A-453D-41DA-B3A7-5BD035359038}" dt="2026-10-13T15:55:14.546" v="230" actId="1076"/>
          <ac:spMkLst>
            <pc:docMk/>
            <pc:sldMk cId="341315922" sldId="260"/>
            <ac:spMk id="17" creationId="{4C3B5C0B-9AC0-FD03-6FE7-0F5424F2EAAB}"/>
          </ac:spMkLst>
        </pc:spChg>
        <pc:spChg chg="mod">
          <ac:chgData name="Knorr, Victoria L (DFW)" userId="654972e7-58c3-421e-b668-12907412825b" providerId="ADAL" clId="{A2CE382A-453D-41DA-B3A7-5BD035359038}" dt="2026-10-13T16:00:31.644" v="256" actId="1076"/>
          <ac:spMkLst>
            <pc:docMk/>
            <pc:sldMk cId="341315922" sldId="260"/>
            <ac:spMk id="18" creationId="{05B80132-4700-04E6-854E-3C32362260C5}"/>
          </ac:spMkLst>
        </pc:spChg>
        <pc:spChg chg="mod">
          <ac:chgData name="Knorr, Victoria L (DFW)" userId="654972e7-58c3-421e-b668-12907412825b" providerId="ADAL" clId="{A2CE382A-453D-41DA-B3A7-5BD035359038}" dt="2026-10-13T15:55:40.945" v="234" actId="1582"/>
          <ac:spMkLst>
            <pc:docMk/>
            <pc:sldMk cId="341315922" sldId="260"/>
            <ac:spMk id="27" creationId="{2B7D35A5-DAB2-ED86-AA74-32D2FED6952A}"/>
          </ac:spMkLst>
        </pc:spChg>
        <pc:spChg chg="mod">
          <ac:chgData name="Knorr, Victoria L (DFW)" userId="654972e7-58c3-421e-b668-12907412825b" providerId="ADAL" clId="{A2CE382A-453D-41DA-B3A7-5BD035359038}" dt="2026-10-13T16:01:59.441" v="259" actId="1076"/>
          <ac:spMkLst>
            <pc:docMk/>
            <pc:sldMk cId="341315922" sldId="260"/>
            <ac:spMk id="30" creationId="{89378DE2-EDCB-BA81-BE7C-619B6C0B072B}"/>
          </ac:spMkLst>
        </pc:spChg>
        <pc:spChg chg="mod">
          <ac:chgData name="Knorr, Victoria L (DFW)" userId="654972e7-58c3-421e-b668-12907412825b" providerId="ADAL" clId="{A2CE382A-453D-41DA-B3A7-5BD035359038}" dt="2026-10-13T15:55:57.265" v="238" actId="14100"/>
          <ac:spMkLst>
            <pc:docMk/>
            <pc:sldMk cId="341315922" sldId="260"/>
            <ac:spMk id="38" creationId="{C1268738-E8CA-4929-A327-CEF0FBE6AD9A}"/>
          </ac:spMkLst>
        </pc:spChg>
        <pc:spChg chg="mod">
          <ac:chgData name="Knorr, Victoria L (DFW)" userId="654972e7-58c3-421e-b668-12907412825b" providerId="ADAL" clId="{A2CE382A-453D-41DA-B3A7-5BD035359038}" dt="2026-10-13T15:58:16.342" v="245" actId="207"/>
          <ac:spMkLst>
            <pc:docMk/>
            <pc:sldMk cId="341315922" sldId="260"/>
            <ac:spMk id="42" creationId="{3AB9217B-737D-EB6A-E6B2-60B2A90938C0}"/>
          </ac:spMkLst>
        </pc:spChg>
        <pc:spChg chg="mod">
          <ac:chgData name="Knorr, Victoria L (DFW)" userId="654972e7-58c3-421e-b668-12907412825b" providerId="ADAL" clId="{A2CE382A-453D-41DA-B3A7-5BD035359038}" dt="2026-10-13T16:01:41.743" v="258" actId="1582"/>
          <ac:spMkLst>
            <pc:docMk/>
            <pc:sldMk cId="341315922" sldId="260"/>
            <ac:spMk id="48" creationId="{FABBD0A9-48EC-F896-53FA-8719F1A9592D}"/>
          </ac:spMkLst>
        </pc:spChg>
        <pc:spChg chg="mod">
          <ac:chgData name="Knorr, Victoria L (DFW)" userId="654972e7-58c3-421e-b668-12907412825b" providerId="ADAL" clId="{A2CE382A-453D-41DA-B3A7-5BD035359038}" dt="2026-10-13T16:01:41.743" v="258" actId="1582"/>
          <ac:spMkLst>
            <pc:docMk/>
            <pc:sldMk cId="341315922" sldId="260"/>
            <ac:spMk id="52" creationId="{99520333-2025-BA1E-0B37-1D2AA0BC2ED3}"/>
          </ac:spMkLst>
        </pc:spChg>
        <pc:spChg chg="mod">
          <ac:chgData name="Knorr, Victoria L (DFW)" userId="654972e7-58c3-421e-b668-12907412825b" providerId="ADAL" clId="{A2CE382A-453D-41DA-B3A7-5BD035359038}" dt="2026-10-13T16:01:41.743" v="258" actId="1582"/>
          <ac:spMkLst>
            <pc:docMk/>
            <pc:sldMk cId="341315922" sldId="260"/>
            <ac:spMk id="56" creationId="{7B245B58-9B11-D3DE-1BCD-7F41542444F3}"/>
          </ac:spMkLst>
        </pc:spChg>
        <pc:spChg chg="mod">
          <ac:chgData name="Knorr, Victoria L (DFW)" userId="654972e7-58c3-421e-b668-12907412825b" providerId="ADAL" clId="{A2CE382A-453D-41DA-B3A7-5BD035359038}" dt="2026-10-13T15:49:33.773" v="167" actId="1076"/>
          <ac:spMkLst>
            <pc:docMk/>
            <pc:sldMk cId="341315922" sldId="260"/>
            <ac:spMk id="58" creationId="{20FB2E4C-5A30-10EC-8791-2C4C3371DB68}"/>
          </ac:spMkLst>
        </pc:spChg>
        <pc:spChg chg="mod">
          <ac:chgData name="Knorr, Victoria L (DFW)" userId="654972e7-58c3-421e-b668-12907412825b" providerId="ADAL" clId="{A2CE382A-453D-41DA-B3A7-5BD035359038}" dt="2026-10-13T16:01:41.743" v="258" actId="1582"/>
          <ac:spMkLst>
            <pc:docMk/>
            <pc:sldMk cId="341315922" sldId="260"/>
            <ac:spMk id="59" creationId="{D4CD2DB1-96B8-8E67-AC1C-F0DF84578C6E}"/>
          </ac:spMkLst>
        </pc:spChg>
        <pc:spChg chg="mod">
          <ac:chgData name="Knorr, Victoria L (DFW)" userId="654972e7-58c3-421e-b668-12907412825b" providerId="ADAL" clId="{A2CE382A-453D-41DA-B3A7-5BD035359038}" dt="2026-10-13T16:01:41.743" v="258" actId="1582"/>
          <ac:spMkLst>
            <pc:docMk/>
            <pc:sldMk cId="341315922" sldId="260"/>
            <ac:spMk id="65" creationId="{1CDAAD76-2398-C4D1-D45C-3BA3085693F6}"/>
          </ac:spMkLst>
        </pc:spChg>
        <pc:spChg chg="mod">
          <ac:chgData name="Knorr, Victoria L (DFW)" userId="654972e7-58c3-421e-b668-12907412825b" providerId="ADAL" clId="{A2CE382A-453D-41DA-B3A7-5BD035359038}" dt="2026-10-13T16:02:20.508" v="261" actId="1076"/>
          <ac:spMkLst>
            <pc:docMk/>
            <pc:sldMk cId="341315922" sldId="260"/>
            <ac:spMk id="90" creationId="{317DDA29-50CF-385A-B89E-4F0233A65BAA}"/>
          </ac:spMkLst>
        </pc:spChg>
        <pc:spChg chg="mod">
          <ac:chgData name="Knorr, Victoria L (DFW)" userId="654972e7-58c3-421e-b668-12907412825b" providerId="ADAL" clId="{A2CE382A-453D-41DA-B3A7-5BD035359038}" dt="2026-10-13T15:59:18.376" v="249" actId="1076"/>
          <ac:spMkLst>
            <pc:docMk/>
            <pc:sldMk cId="341315922" sldId="260"/>
            <ac:spMk id="91" creationId="{086F96C3-4881-5422-8B28-F1971AF99878}"/>
          </ac:spMkLst>
        </pc:spChg>
        <pc:spChg chg="mod">
          <ac:chgData name="Knorr, Victoria L (DFW)" userId="654972e7-58c3-421e-b668-12907412825b" providerId="ADAL" clId="{A2CE382A-453D-41DA-B3A7-5BD035359038}" dt="2026-10-13T16:00:18.163" v="254" actId="1076"/>
          <ac:spMkLst>
            <pc:docMk/>
            <pc:sldMk cId="341315922" sldId="260"/>
            <ac:spMk id="94" creationId="{194A4FA5-EA23-23BB-7806-92ABA68D2F9E}"/>
          </ac:spMkLst>
        </pc:spChg>
        <pc:grpChg chg="mod">
          <ac:chgData name="Knorr, Victoria L (DFW)" userId="654972e7-58c3-421e-b668-12907412825b" providerId="ADAL" clId="{A2CE382A-453D-41DA-B3A7-5BD035359038}" dt="2026-10-13T16:00:43.344" v="257" actId="1076"/>
          <ac:grpSpMkLst>
            <pc:docMk/>
            <pc:sldMk cId="341315922" sldId="260"/>
            <ac:grpSpMk id="26" creationId="{9E990972-F4AD-AFCD-AD22-7C25237E8F05}"/>
          </ac:grpSpMkLst>
        </pc:grpChg>
        <pc:picChg chg="del">
          <ac:chgData name="Knorr, Victoria L (DFW)" userId="654972e7-58c3-421e-b668-12907412825b" providerId="ADAL" clId="{A2CE382A-453D-41DA-B3A7-5BD035359038}" dt="2026-10-13T15:44:56.569" v="117" actId="478"/>
          <ac:picMkLst>
            <pc:docMk/>
            <pc:sldMk cId="341315922" sldId="260"/>
            <ac:picMk id="24" creationId="{C3F1D711-58C7-07B5-D817-1A0733ADFB31}"/>
          </ac:picMkLst>
        </pc:picChg>
        <pc:picChg chg="mod">
          <ac:chgData name="Knorr, Victoria L (DFW)" userId="654972e7-58c3-421e-b668-12907412825b" providerId="ADAL" clId="{A2CE382A-453D-41DA-B3A7-5BD035359038}" dt="2026-10-13T15:58:43.903" v="247" actId="29295"/>
          <ac:picMkLst>
            <pc:docMk/>
            <pc:sldMk cId="341315922" sldId="260"/>
            <ac:picMk id="29" creationId="{0FC80AEA-48EC-36B1-40F6-B9ACDC26DB3F}"/>
          </ac:picMkLst>
        </pc:picChg>
        <pc:picChg chg="mod">
          <ac:chgData name="Knorr, Victoria L (DFW)" userId="654972e7-58c3-421e-b668-12907412825b" providerId="ADAL" clId="{A2CE382A-453D-41DA-B3A7-5BD035359038}" dt="2026-10-13T15:58:35.287" v="246" actId="29295"/>
          <ac:picMkLst>
            <pc:docMk/>
            <pc:sldMk cId="341315922" sldId="260"/>
            <ac:picMk id="32" creationId="{1F45C4C7-E1CB-2ADD-FAAF-8AAD237BD3BF}"/>
          </ac:picMkLst>
        </pc:picChg>
        <pc:picChg chg="add mod ord">
          <ac:chgData name="Knorr, Victoria L (DFW)" userId="654972e7-58c3-421e-b668-12907412825b" providerId="ADAL" clId="{A2CE382A-453D-41DA-B3A7-5BD035359038}" dt="2026-10-13T15:55:46.891" v="236" actId="1076"/>
          <ac:picMkLst>
            <pc:docMk/>
            <pc:sldMk cId="341315922" sldId="260"/>
            <ac:picMk id="43" creationId="{E60645AF-FD8F-11F2-C8CE-8D1ECC6FC5D2}"/>
          </ac:picMkLst>
        </pc:picChg>
        <pc:picChg chg="mod">
          <ac:chgData name="Knorr, Victoria L (DFW)" userId="654972e7-58c3-421e-b668-12907412825b" providerId="ADAL" clId="{A2CE382A-453D-41DA-B3A7-5BD035359038}" dt="2026-10-13T15:47:57.551" v="155" actId="1076"/>
          <ac:picMkLst>
            <pc:docMk/>
            <pc:sldMk cId="341315922" sldId="260"/>
            <ac:picMk id="70" creationId="{77FA9BBB-9E1B-5D68-85E2-89871BD3470B}"/>
          </ac:picMkLst>
        </pc:picChg>
        <pc:cxnChg chg="mod">
          <ac:chgData name="Knorr, Victoria L (DFW)" userId="654972e7-58c3-421e-b668-12907412825b" providerId="ADAL" clId="{A2CE382A-453D-41DA-B3A7-5BD035359038}" dt="2026-10-13T15:49:21.564" v="165" actId="1076"/>
          <ac:cxnSpMkLst>
            <pc:docMk/>
            <pc:sldMk cId="341315922" sldId="260"/>
            <ac:cxnSpMk id="40" creationId="{386DB832-6CB0-CCEC-BDA0-F990133E626A}"/>
          </ac:cxnSpMkLst>
        </pc:cxnChg>
        <pc:cxnChg chg="mod">
          <ac:chgData name="Knorr, Victoria L (DFW)" userId="654972e7-58c3-421e-b668-12907412825b" providerId="ADAL" clId="{A2CE382A-453D-41DA-B3A7-5BD035359038}" dt="2026-10-13T16:02:02.334" v="260" actId="14100"/>
          <ac:cxnSpMkLst>
            <pc:docMk/>
            <pc:sldMk cId="341315922" sldId="260"/>
            <ac:cxnSpMk id="51" creationId="{9AAB3ED9-BD0C-C0D9-E959-8974D4C2B375}"/>
          </ac:cxnSpMkLst>
        </pc:cxnChg>
        <pc:cxnChg chg="mod">
          <ac:chgData name="Knorr, Victoria L (DFW)" userId="654972e7-58c3-421e-b668-12907412825b" providerId="ADAL" clId="{A2CE382A-453D-41DA-B3A7-5BD035359038}" dt="2026-10-13T15:50:30.144" v="174" actId="14100"/>
          <ac:cxnSpMkLst>
            <pc:docMk/>
            <pc:sldMk cId="341315922" sldId="260"/>
            <ac:cxnSpMk id="61" creationId="{8A91F157-95BF-7EC4-F791-0DAEA16E8C3C}"/>
          </ac:cxnSpMkLst>
        </pc:cxnChg>
        <pc:cxnChg chg="mod">
          <ac:chgData name="Knorr, Victoria L (DFW)" userId="654972e7-58c3-421e-b668-12907412825b" providerId="ADAL" clId="{A2CE382A-453D-41DA-B3A7-5BD035359038}" dt="2026-10-13T15:50:27.386" v="173" actId="14100"/>
          <ac:cxnSpMkLst>
            <pc:docMk/>
            <pc:sldMk cId="341315922" sldId="260"/>
            <ac:cxnSpMk id="64" creationId="{ECB881F2-CCD1-87CE-2789-AE55FF34FA86}"/>
          </ac:cxnSpMkLst>
        </pc:cxnChg>
        <pc:cxnChg chg="mod">
          <ac:chgData name="Knorr, Victoria L (DFW)" userId="654972e7-58c3-421e-b668-12907412825b" providerId="ADAL" clId="{A2CE382A-453D-41DA-B3A7-5BD035359038}" dt="2026-10-13T15:47:32.315" v="152" actId="14100"/>
          <ac:cxnSpMkLst>
            <pc:docMk/>
            <pc:sldMk cId="341315922" sldId="260"/>
            <ac:cxnSpMk id="76" creationId="{96B947FA-A74A-077E-1A1B-4C56979F5F72}"/>
          </ac:cxnSpMkLst>
        </pc:cxnChg>
        <pc:cxnChg chg="mod">
          <ac:chgData name="Knorr, Victoria L (DFW)" userId="654972e7-58c3-421e-b668-12907412825b" providerId="ADAL" clId="{A2CE382A-453D-41DA-B3A7-5BD035359038}" dt="2026-10-13T15:47:35.993" v="153" actId="14100"/>
          <ac:cxnSpMkLst>
            <pc:docMk/>
            <pc:sldMk cId="341315922" sldId="260"/>
            <ac:cxnSpMk id="86" creationId="{774A3652-D48B-C04A-893E-30DBB0C1054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755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755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0F932-02D6-4FCB-8B10-BDFEDC0B382D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885950"/>
            <a:ext cx="6784975" cy="508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7258050"/>
            <a:ext cx="16084550" cy="59388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4325600"/>
            <a:ext cx="8712200" cy="755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4325600"/>
            <a:ext cx="8712200" cy="755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38B56-6684-4E6F-988D-952E227EB7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5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6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91709-A9A4-5306-B60E-6599FB282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6A964E-3DAD-C9A2-3634-C91A9DCB96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659563" y="1885950"/>
            <a:ext cx="6784975" cy="50895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E0079C-950E-A700-6437-357FFA8E7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855BE-3F10-2179-443C-7D5AD5F6B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38B56-6684-4E6F-988D-952E227EB7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76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81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02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>
                    <a:tint val="82000"/>
                  </a:schemeClr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82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82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7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01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5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00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030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604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840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31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14C7-5D32-4186-8C11-07CE3FEEAB4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B93E4-2468-4590-815F-C0132EADDF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466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3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D021F-B6D9-350D-89B4-A397F260F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E60645AF-FD8F-11F2-C8CE-8D1ECC6FC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8" y="6026890"/>
            <a:ext cx="43803805" cy="240262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ED0E5D5-731A-7EF5-097F-0DF3B2465733}"/>
              </a:ext>
            </a:extLst>
          </p:cNvPr>
          <p:cNvSpPr/>
          <p:nvPr/>
        </p:nvSpPr>
        <p:spPr>
          <a:xfrm>
            <a:off x="4335" y="19592"/>
            <a:ext cx="43891200" cy="2624701"/>
          </a:xfrm>
          <a:prstGeom prst="rect">
            <a:avLst/>
          </a:prstGeom>
          <a:solidFill>
            <a:srgbClr val="DA632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06278" rtl="0"/>
            <a:endParaRPr lang="en-US" sz="1599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C5F02F-405E-FD0E-69B6-EAE01789D3CD}"/>
              </a:ext>
            </a:extLst>
          </p:cNvPr>
          <p:cNvSpPr txBox="1"/>
          <p:nvPr/>
        </p:nvSpPr>
        <p:spPr>
          <a:xfrm>
            <a:off x="11891536" y="209205"/>
            <a:ext cx="25745332" cy="1979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6278" rtl="0"/>
            <a:r>
              <a:rPr lang="en-US" sz="12262" kern="1200">
                <a:solidFill>
                  <a:prstClr val="white"/>
                </a:solidFill>
                <a:latin typeface="Oswald Medium" panose="00000600000000000000" pitchFamily="2" charset="0"/>
                <a:ea typeface="+mn-ea"/>
                <a:cs typeface="+mn-cs"/>
              </a:rPr>
              <a:t>Estuary Overview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3B895B-336E-9016-8E59-2DDAC0356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016328" y="4160186"/>
            <a:ext cx="9685180" cy="5528341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9FFA67E-033D-B87D-7F10-6A163CA7D9C7}"/>
              </a:ext>
            </a:extLst>
          </p:cNvPr>
          <p:cNvGraphicFramePr>
            <a:graphicFrameLocks noGrp="1"/>
          </p:cNvGraphicFramePr>
          <p:nvPr/>
        </p:nvGraphicFramePr>
        <p:xfrm>
          <a:off x="20218400" y="23944521"/>
          <a:ext cx="23672800" cy="9034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9999">
                  <a:extLst>
                    <a:ext uri="{9D8B030D-6E8A-4147-A177-3AD203B41FA5}">
                      <a16:colId xmlns:a16="http://schemas.microsoft.com/office/drawing/2014/main" val="1361653355"/>
                    </a:ext>
                  </a:extLst>
                </a:gridCol>
                <a:gridCol w="2884375">
                  <a:extLst>
                    <a:ext uri="{9D8B030D-6E8A-4147-A177-3AD203B41FA5}">
                      <a16:colId xmlns:a16="http://schemas.microsoft.com/office/drawing/2014/main" val="814522731"/>
                    </a:ext>
                  </a:extLst>
                </a:gridCol>
                <a:gridCol w="2860125">
                  <a:extLst>
                    <a:ext uri="{9D8B030D-6E8A-4147-A177-3AD203B41FA5}">
                      <a16:colId xmlns:a16="http://schemas.microsoft.com/office/drawing/2014/main" val="3722146507"/>
                    </a:ext>
                  </a:extLst>
                </a:gridCol>
                <a:gridCol w="3398228">
                  <a:extLst>
                    <a:ext uri="{9D8B030D-6E8A-4147-A177-3AD203B41FA5}">
                      <a16:colId xmlns:a16="http://schemas.microsoft.com/office/drawing/2014/main" val="4089160211"/>
                    </a:ext>
                  </a:extLst>
                </a:gridCol>
                <a:gridCol w="2831857">
                  <a:extLst>
                    <a:ext uri="{9D8B030D-6E8A-4147-A177-3AD203B41FA5}">
                      <a16:colId xmlns:a16="http://schemas.microsoft.com/office/drawing/2014/main" val="3891034605"/>
                    </a:ext>
                  </a:extLst>
                </a:gridCol>
                <a:gridCol w="4078216">
                  <a:extLst>
                    <a:ext uri="{9D8B030D-6E8A-4147-A177-3AD203B41FA5}">
                      <a16:colId xmlns:a16="http://schemas.microsoft.com/office/drawing/2014/main" val="4014681417"/>
                    </a:ext>
                  </a:extLst>
                </a:gridCol>
              </a:tblGrid>
              <a:tr h="1259824">
                <a:tc>
                  <a:txBody>
                    <a:bodyPr/>
                    <a:lstStyle/>
                    <a:p>
                      <a:r>
                        <a:rPr lang="en-US" sz="3900"/>
                        <a:t>Project(s) Name &amp; Symbol</a:t>
                      </a:r>
                    </a:p>
                  </a:txBody>
                  <a:tcPr marL="81264" marR="81264" marT="40632" marB="40632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Sponsor(s)</a:t>
                      </a:r>
                    </a:p>
                  </a:txBody>
                  <a:tcPr marL="81264" marR="81264" marT="40632" marB="40632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Project Cost</a:t>
                      </a:r>
                    </a:p>
                  </a:txBody>
                  <a:tcPr marL="81264" marR="81264" marT="40632" marB="40632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Current Status</a:t>
                      </a:r>
                    </a:p>
                  </a:txBody>
                  <a:tcPr marL="81264" marR="81264" marT="40632" marB="40632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Project End</a:t>
                      </a:r>
                    </a:p>
                  </a:txBody>
                  <a:tcPr marL="81264" marR="81264" marT="40632" marB="40632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River miles/ Acres</a:t>
                      </a:r>
                    </a:p>
                  </a:txBody>
                  <a:tcPr marL="81264" marR="81264" marT="40632" marB="40632"/>
                </a:tc>
                <a:extLst>
                  <a:ext uri="{0D108BD9-81ED-4DB2-BD59-A6C34878D82A}">
                    <a16:rowId xmlns:a16="http://schemas.microsoft.com/office/drawing/2014/main" val="3944274973"/>
                  </a:ext>
                </a:extLst>
              </a:tr>
              <a:tr h="1259824">
                <a:tc>
                  <a:txBody>
                    <a:bodyPr/>
                    <a:lstStyle/>
                    <a:p>
                      <a:pPr algn="l"/>
                      <a:r>
                        <a:rPr lang="en-US" sz="3900"/>
                        <a:t>     Camp Creek at Schafer Boom Road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CBFTF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$877,800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Complete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June 2026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5.65 mi access</a:t>
                      </a:r>
                    </a:p>
                  </a:txBody>
                  <a:tcPr marL="81264" marR="81264" marT="40632" marB="40632" anchor="ctr"/>
                </a:tc>
                <a:extLst>
                  <a:ext uri="{0D108BD9-81ED-4DB2-BD59-A6C34878D82A}">
                    <a16:rowId xmlns:a16="http://schemas.microsoft.com/office/drawing/2014/main" val="2166638840"/>
                  </a:ext>
                </a:extLst>
              </a:tr>
              <a:tr h="1290612">
                <a:tc>
                  <a:txBody>
                    <a:bodyPr/>
                    <a:lstStyle/>
                    <a:p>
                      <a:pPr marL="411480" lvl="0" algn="l"/>
                      <a:r>
                        <a:rPr lang="en-US" sz="3900"/>
                        <a:t>   Surge Plain Protection: Peels Slough &amp; Tributary + Alder Grove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Forterra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$638,000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In Progress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April 2027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96-102 acres</a:t>
                      </a:r>
                    </a:p>
                  </a:txBody>
                  <a:tcPr marL="81264" marR="81264" marT="40632" marB="40632" anchor="ctr"/>
                </a:tc>
                <a:extLst>
                  <a:ext uri="{0D108BD9-81ED-4DB2-BD59-A6C34878D82A}">
                    <a16:rowId xmlns:a16="http://schemas.microsoft.com/office/drawing/2014/main" val="1754849368"/>
                  </a:ext>
                </a:extLst>
              </a:tr>
              <a:tr h="983372">
                <a:tc>
                  <a:txBody>
                    <a:bodyPr/>
                    <a:lstStyle/>
                    <a:p>
                      <a:r>
                        <a:rPr lang="en-US" sz="3900"/>
                        <a:t>        Elk River RM 10 Protection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Forterra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$452,400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In Progress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March 2027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40 acres</a:t>
                      </a:r>
                    </a:p>
                  </a:txBody>
                  <a:tcPr marL="81264" marR="81264" marT="40632" marB="40632" anchor="ctr"/>
                </a:tc>
                <a:extLst>
                  <a:ext uri="{0D108BD9-81ED-4DB2-BD59-A6C34878D82A}">
                    <a16:rowId xmlns:a16="http://schemas.microsoft.com/office/drawing/2014/main" val="1898043913"/>
                  </a:ext>
                </a:extLst>
              </a:tr>
              <a:tr h="1259824">
                <a:tc>
                  <a:txBody>
                    <a:bodyPr/>
                    <a:lstStyle/>
                    <a:p>
                      <a:r>
                        <a:rPr lang="en-US" sz="3900"/>
                        <a:t>        Protection Local Strategy Planning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Forterra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$139,668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In Progress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Aug 2027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In Planning</a:t>
                      </a:r>
                    </a:p>
                  </a:txBody>
                  <a:tcPr marL="81264" marR="81264" marT="40632" marB="40632" anchor="ctr"/>
                </a:tc>
                <a:extLst>
                  <a:ext uri="{0D108BD9-81ED-4DB2-BD59-A6C34878D82A}">
                    <a16:rowId xmlns:a16="http://schemas.microsoft.com/office/drawing/2014/main" val="2612949604"/>
                  </a:ext>
                </a:extLst>
              </a:tr>
              <a:tr h="983372">
                <a:tc>
                  <a:txBody>
                    <a:bodyPr/>
                    <a:lstStyle/>
                    <a:p>
                      <a:r>
                        <a:rPr lang="en-US" sz="3900"/>
                        <a:t>        Chehalis RM 14.5-17.5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GHCD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$250,352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chemeClr val="accent5"/>
                          </a:solidFill>
                        </a:rPr>
                        <a:t>Concept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June 2027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2-7 mi</a:t>
                      </a:r>
                    </a:p>
                  </a:txBody>
                  <a:tcPr marL="81264" marR="81264" marT="40632" marB="40632" anchor="ctr"/>
                </a:tc>
                <a:extLst>
                  <a:ext uri="{0D108BD9-81ED-4DB2-BD59-A6C34878D82A}">
                    <a16:rowId xmlns:a16="http://schemas.microsoft.com/office/drawing/2014/main" val="1069672116"/>
                  </a:ext>
                </a:extLst>
              </a:tr>
              <a:tr h="983372">
                <a:tc>
                  <a:txBody>
                    <a:bodyPr/>
                    <a:lstStyle/>
                    <a:p>
                      <a:r>
                        <a:rPr lang="en-US" sz="3900"/>
                        <a:t>        </a:t>
                      </a:r>
                      <a:r>
                        <a:rPr lang="en-US" sz="3900" err="1"/>
                        <a:t>Oyhut</a:t>
                      </a:r>
                      <a:r>
                        <a:rPr lang="en-US" sz="3900"/>
                        <a:t> Proposed Acquisition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Forterra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$699,500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>
                          <a:solidFill>
                            <a:schemeClr val="accent5"/>
                          </a:solidFill>
                        </a:rPr>
                        <a:t>Non-ASRP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2026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18.7 acres</a:t>
                      </a:r>
                    </a:p>
                  </a:txBody>
                  <a:tcPr marL="81264" marR="81264" marT="40632" marB="40632" anchor="ctr"/>
                </a:tc>
                <a:extLst>
                  <a:ext uri="{0D108BD9-81ED-4DB2-BD59-A6C34878D82A}">
                    <a16:rowId xmlns:a16="http://schemas.microsoft.com/office/drawing/2014/main" val="3296896095"/>
                  </a:ext>
                </a:extLst>
              </a:tr>
              <a:tr h="983372">
                <a:tc>
                  <a:txBody>
                    <a:bodyPr/>
                    <a:lstStyle/>
                    <a:p>
                      <a:r>
                        <a:rPr lang="en-US" sz="3900"/>
                        <a:t>        Elodea Removal RM 13-67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GHNWB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$1,331,700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pPr marL="0" marR="0" lvl="0" indent="0" algn="l" defTabSz="29260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9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In Progress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2029</a:t>
                      </a:r>
                    </a:p>
                  </a:txBody>
                  <a:tcPr marL="81264" marR="81264" marT="40632" marB="40632" anchor="ctr"/>
                </a:tc>
                <a:tc>
                  <a:txBody>
                    <a:bodyPr/>
                    <a:lstStyle/>
                    <a:p>
                      <a:r>
                        <a:rPr lang="en-US" sz="3900"/>
                        <a:t>54 mi</a:t>
                      </a:r>
                    </a:p>
                  </a:txBody>
                  <a:tcPr marL="81264" marR="81264" marT="40632" marB="40632" anchor="ctr"/>
                </a:tc>
                <a:extLst>
                  <a:ext uri="{0D108BD9-81ED-4DB2-BD59-A6C34878D82A}">
                    <a16:rowId xmlns:a16="http://schemas.microsoft.com/office/drawing/2014/main" val="1382580654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55AD9FA-D487-CA33-C2E5-517AF918C8E5}"/>
              </a:ext>
            </a:extLst>
          </p:cNvPr>
          <p:cNvSpPr txBox="1"/>
          <p:nvPr/>
        </p:nvSpPr>
        <p:spPr>
          <a:xfrm>
            <a:off x="26638088" y="23057581"/>
            <a:ext cx="10998780" cy="830868"/>
          </a:xfrm>
          <a:prstGeom prst="rect">
            <a:avLst/>
          </a:prstGeom>
          <a:solidFill>
            <a:srgbClr val="ECEFE4">
              <a:alpha val="60000"/>
            </a:srgbClr>
          </a:solidFill>
        </p:spPr>
        <p:txBody>
          <a:bodyPr wrap="none" rtlCol="0">
            <a:spAutoFit/>
          </a:bodyPr>
          <a:lstStyle/>
          <a:p>
            <a:pPr algn="l" defTabSz="406278" rtl="0"/>
            <a:r>
              <a:rPr lang="en-US" sz="4799" b="1" kern="120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ASRP Implementation Projects Funded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79A29BD-06C9-6425-AA39-1B25C341AA02}"/>
              </a:ext>
            </a:extLst>
          </p:cNvPr>
          <p:cNvGrpSpPr/>
          <p:nvPr/>
        </p:nvGrpSpPr>
        <p:grpSpPr>
          <a:xfrm>
            <a:off x="5641539" y="52719"/>
            <a:ext cx="11441149" cy="6479959"/>
            <a:chOff x="3935338" y="1528625"/>
            <a:chExt cx="5285821" cy="2334847"/>
          </a:xfrm>
          <a:solidFill>
            <a:srgbClr val="71786F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FE60D12-6EA5-D1F3-8CBA-15FBD5F280FC}"/>
                </a:ext>
              </a:extLst>
            </p:cNvPr>
            <p:cNvSpPr/>
            <p:nvPr/>
          </p:nvSpPr>
          <p:spPr>
            <a:xfrm>
              <a:off x="3935338" y="1528625"/>
              <a:ext cx="5285821" cy="2334847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06278" rtl="0"/>
              <a:endParaRPr lang="en-US" sz="1599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5B80132-4700-04E6-854E-3C32362260C5}"/>
                </a:ext>
              </a:extLst>
            </p:cNvPr>
            <p:cNvSpPr txBox="1"/>
            <p:nvPr/>
          </p:nvSpPr>
          <p:spPr>
            <a:xfrm>
              <a:off x="4323072" y="1559158"/>
              <a:ext cx="4793969" cy="2993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 defTabSz="406278" rtl="0"/>
              <a:r>
                <a:rPr lang="en-US" sz="4799" kern="1200">
                  <a:solidFill>
                    <a:prstClr val="white"/>
                  </a:solidFill>
                  <a:latin typeface="Aptos" panose="02110004020202020204"/>
                  <a:ea typeface="+mn-ea"/>
                  <a:cs typeface="+mn-cs"/>
                </a:rPr>
                <a:t>Restoration &amp; Protection Planning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B7D6C26-5CFE-D16B-5037-39A0EEA17FCA}"/>
                </a:ext>
              </a:extLst>
            </p:cNvPr>
            <p:cNvCxnSpPr>
              <a:cxnSpLocks/>
            </p:cNvCxnSpPr>
            <p:nvPr/>
          </p:nvCxnSpPr>
          <p:spPr>
            <a:xfrm>
              <a:off x="4196978" y="1842707"/>
              <a:ext cx="4793969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60DA3E0-4C24-18F1-8BA6-AF65AFFCB398}"/>
                </a:ext>
              </a:extLst>
            </p:cNvPr>
            <p:cNvSpPr txBox="1"/>
            <p:nvPr/>
          </p:nvSpPr>
          <p:spPr>
            <a:xfrm>
              <a:off x="3963131" y="1921630"/>
              <a:ext cx="5173071" cy="18598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157701" defTabSz="1774136">
                <a:spcBef>
                  <a:spcPts val="3735"/>
                </a:spcBef>
                <a:defRPr/>
              </a:pPr>
              <a:r>
                <a:rPr lang="en-US" sz="3880" b="1" spc="136">
                  <a:solidFill>
                    <a:srgbClr val="FFFFFF"/>
                  </a:solidFill>
                  <a:latin typeface="Calibri"/>
                  <a:cs typeface="Calibri"/>
                </a:rPr>
                <a:t>Chehalis</a:t>
              </a:r>
              <a:r>
                <a:rPr lang="en-US" sz="3880" b="1" spc="9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880" b="1">
                  <a:solidFill>
                    <a:srgbClr val="FFFFFF"/>
                  </a:solidFill>
                  <a:latin typeface="Calibri"/>
                  <a:cs typeface="Calibri"/>
                </a:rPr>
                <a:t>RM</a:t>
              </a:r>
              <a:r>
                <a:rPr lang="en-US" sz="3880" b="1" spc="2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880" b="1">
                  <a:solidFill>
                    <a:srgbClr val="FFFFFF"/>
                  </a:solidFill>
                  <a:latin typeface="Calibri"/>
                  <a:cs typeface="Calibri"/>
                </a:rPr>
                <a:t>13-20 Planning/Assessment</a:t>
              </a:r>
              <a:endParaRPr lang="en-US" sz="3880">
                <a:latin typeface="Calibri"/>
                <a:cs typeface="Calibri"/>
              </a:endParaRPr>
            </a:p>
            <a:p>
              <a:pPr marL="867356" indent="-304314" defTabSz="1774136">
                <a:spcBef>
                  <a:spcPts val="59"/>
                </a:spcBef>
                <a:buFont typeface="Arial"/>
                <a:buChar char="•"/>
                <a:tabLst>
                  <a:tab pos="867356" algn="l"/>
                </a:tabLst>
                <a:defRPr/>
              </a:pP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Sponsored</a:t>
              </a:r>
              <a:r>
                <a:rPr lang="en-US" sz="3104" spc="87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by</a:t>
              </a:r>
              <a:r>
                <a:rPr lang="en-US" sz="3104" spc="127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Grays</a:t>
              </a:r>
              <a:r>
                <a:rPr lang="en-US" sz="3104" spc="107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Harbor</a:t>
              </a:r>
              <a:r>
                <a:rPr lang="en-US" sz="3104" spc="97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175">
                  <a:solidFill>
                    <a:srgbClr val="FFFFFF"/>
                  </a:solidFill>
                  <a:latin typeface="Calibri"/>
                  <a:cs typeface="Calibri"/>
                </a:rPr>
                <a:t>CD</a:t>
              </a:r>
              <a:endParaRPr lang="en-US" sz="3104">
                <a:latin typeface="Calibri"/>
                <a:cs typeface="Calibri"/>
              </a:endParaRPr>
            </a:p>
            <a:p>
              <a:pPr marL="868588" marR="256264" indent="-305546" defTabSz="1774136">
                <a:lnSpc>
                  <a:spcPct val="101800"/>
                </a:lnSpc>
                <a:buFont typeface="Arial"/>
                <a:buChar char="•"/>
                <a:tabLst>
                  <a:tab pos="868588" algn="l"/>
                </a:tabLst>
                <a:defRPr/>
              </a:pP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Identifies</a:t>
              </a:r>
              <a:r>
                <a:rPr lang="en-US" sz="3104" spc="2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project</a:t>
              </a:r>
              <a:r>
                <a:rPr lang="en-US" sz="3104" spc="9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opportunities</a:t>
              </a:r>
              <a:r>
                <a:rPr lang="en-US" sz="3104" spc="9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-68">
                  <a:solidFill>
                    <a:srgbClr val="FFFFFF"/>
                  </a:solidFill>
                  <a:latin typeface="Calibri"/>
                  <a:cs typeface="Calibri"/>
                </a:rPr>
                <a:t>to</a:t>
              </a:r>
              <a:r>
                <a:rPr lang="en-US" sz="3104" spc="20">
                  <a:solidFill>
                    <a:srgbClr val="FFFFFF"/>
                  </a:solidFill>
                  <a:latin typeface="Calibri"/>
                  <a:cs typeface="Calibri"/>
                </a:rPr>
                <a:t> initiate </a:t>
              </a: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long</a:t>
              </a:r>
              <a:r>
                <a:rPr lang="en-US" sz="3104" spc="48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lead</a:t>
              </a:r>
              <a:r>
                <a:rPr lang="en-US" sz="3104" spc="59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time actions</a:t>
              </a:r>
              <a:r>
                <a:rPr lang="en-US" sz="3104" spc="29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in</a:t>
              </a:r>
              <a:r>
                <a:rPr lang="en-US" sz="3104" spc="29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-20">
                  <a:solidFill>
                    <a:srgbClr val="FFFFFF"/>
                  </a:solidFill>
                  <a:latin typeface="Calibri"/>
                  <a:cs typeface="Calibri"/>
                </a:rPr>
                <a:t>priority</a:t>
              </a:r>
              <a:r>
                <a:rPr lang="en-US" sz="3104" spc="155">
                  <a:solidFill>
                    <a:srgbClr val="FFFFFF"/>
                  </a:solidFill>
                  <a:latin typeface="Calibri"/>
                  <a:cs typeface="Calibri"/>
                </a:rPr>
                <a:t> GSUs</a:t>
              </a:r>
              <a:r>
                <a:rPr lang="en-US" sz="3104" spc="116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>
                  <a:solidFill>
                    <a:srgbClr val="FFFFFF"/>
                  </a:solidFill>
                  <a:latin typeface="Calibri"/>
                  <a:cs typeface="Calibri"/>
                </a:rPr>
                <a:t>in</a:t>
              </a:r>
              <a:r>
                <a:rPr lang="en-US" sz="3104" spc="136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>
                  <a:solidFill>
                    <a:srgbClr val="FFFFFF"/>
                  </a:solidFill>
                  <a:latin typeface="Calibri"/>
                  <a:cs typeface="Calibri"/>
                </a:rPr>
                <a:t>forested</a:t>
              </a:r>
              <a:r>
                <a:rPr lang="en-US" sz="3104" spc="136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>
                  <a:solidFill>
                    <a:srgbClr val="FFFFFF"/>
                  </a:solidFill>
                  <a:latin typeface="Calibri"/>
                  <a:cs typeface="Calibri"/>
                </a:rPr>
                <a:t>tidal</a:t>
              </a:r>
              <a:r>
                <a:rPr lang="en-US" sz="3104" spc="155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>
                  <a:solidFill>
                    <a:srgbClr val="FFFFFF"/>
                  </a:solidFill>
                  <a:latin typeface="Calibri"/>
                  <a:cs typeface="Calibri"/>
                </a:rPr>
                <a:t>surge</a:t>
              </a:r>
              <a:r>
                <a:rPr lang="en-US" sz="3104" spc="136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-39">
                  <a:solidFill>
                    <a:srgbClr val="FFFFFF"/>
                  </a:solidFill>
                  <a:latin typeface="Calibri"/>
                  <a:cs typeface="Calibri"/>
                </a:rPr>
                <a:t>plain</a:t>
              </a:r>
            </a:p>
            <a:p>
              <a:pPr marL="157701" defTabSz="1774136">
                <a:spcBef>
                  <a:spcPts val="3735"/>
                </a:spcBef>
                <a:defRPr/>
              </a:pPr>
              <a:r>
                <a:rPr lang="en-US" sz="3880" b="1" spc="136">
                  <a:solidFill>
                    <a:srgbClr val="FFFFFF"/>
                  </a:solidFill>
                  <a:latin typeface="Calibri"/>
                  <a:cs typeface="Calibri"/>
                </a:rPr>
                <a:t>Protection </a:t>
              </a:r>
              <a:r>
                <a:rPr lang="en-US" sz="3880" b="1">
                  <a:solidFill>
                    <a:srgbClr val="FFFFFF"/>
                  </a:solidFill>
                  <a:latin typeface="Calibri"/>
                  <a:cs typeface="Calibri"/>
                </a:rPr>
                <a:t>Planning</a:t>
              </a:r>
              <a:endParaRPr lang="en-US" sz="3880">
                <a:latin typeface="Calibri"/>
                <a:cs typeface="Calibri"/>
              </a:endParaRPr>
            </a:p>
            <a:p>
              <a:pPr marL="867356" indent="-304314" defTabSz="1774136">
                <a:spcBef>
                  <a:spcPts val="59"/>
                </a:spcBef>
                <a:buFont typeface="Arial"/>
                <a:buChar char="•"/>
                <a:tabLst>
                  <a:tab pos="867356" algn="l"/>
                </a:tabLst>
                <a:defRPr/>
              </a:pP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Sponsored</a:t>
              </a:r>
              <a:r>
                <a:rPr lang="en-US" sz="3104" spc="87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by</a:t>
              </a:r>
              <a:r>
                <a:rPr lang="en-US" sz="3104" spc="127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Forterra NW</a:t>
              </a:r>
              <a:endParaRPr lang="en-US" sz="3104">
                <a:latin typeface="Calibri"/>
                <a:cs typeface="Calibri"/>
              </a:endParaRPr>
            </a:p>
            <a:p>
              <a:pPr marL="868588" marR="256264" indent="-305546" defTabSz="1774136">
                <a:lnSpc>
                  <a:spcPct val="101800"/>
                </a:lnSpc>
                <a:buFont typeface="Arial"/>
                <a:buChar char="•"/>
                <a:tabLst>
                  <a:tab pos="868588" algn="l"/>
                </a:tabLst>
                <a:defRPr/>
              </a:pP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Identifies</a:t>
              </a:r>
              <a:r>
                <a:rPr lang="en-US" sz="3104" spc="2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lang="en-US" sz="3104" spc="39">
                  <a:solidFill>
                    <a:srgbClr val="FFFFFF"/>
                  </a:solidFill>
                  <a:latin typeface="Calibri"/>
                  <a:cs typeface="Calibri"/>
                </a:rPr>
                <a:t>habitat protection priorities and opportunities in the Estuary Ecoregion</a:t>
              </a:r>
              <a:endParaRPr lang="en-US" sz="3104">
                <a:latin typeface="Calibri"/>
                <a:cs typeface="Calibri"/>
              </a:endParaRPr>
            </a:p>
            <a:p>
              <a:pPr marL="563042" marR="256264" defTabSz="1774136">
                <a:lnSpc>
                  <a:spcPct val="101800"/>
                </a:lnSpc>
                <a:tabLst>
                  <a:tab pos="868588" algn="l"/>
                </a:tabLst>
                <a:defRPr/>
              </a:pPr>
              <a:endParaRPr lang="en-US" sz="3104" spc="-39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E990972-F4AD-AFCD-AD22-7C25237E8F05}"/>
              </a:ext>
            </a:extLst>
          </p:cNvPr>
          <p:cNvGrpSpPr/>
          <p:nvPr/>
        </p:nvGrpSpPr>
        <p:grpSpPr>
          <a:xfrm>
            <a:off x="17190056" y="2777600"/>
            <a:ext cx="12843655" cy="5362281"/>
            <a:chOff x="10257549" y="1299342"/>
            <a:chExt cx="6257376" cy="474626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A5A07A4-C7EB-F963-18E1-1A18667DF73D}"/>
                </a:ext>
              </a:extLst>
            </p:cNvPr>
            <p:cNvSpPr/>
            <p:nvPr/>
          </p:nvSpPr>
          <p:spPr>
            <a:xfrm>
              <a:off x="10257549" y="1299342"/>
              <a:ext cx="6257376" cy="4746266"/>
            </a:xfrm>
            <a:prstGeom prst="rect">
              <a:avLst/>
            </a:prstGeom>
            <a:solidFill>
              <a:srgbClr val="135860">
                <a:alpha val="69804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06278" rtl="0"/>
              <a:endParaRPr lang="en-US" sz="1599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8CD79E3-E9D0-2C76-BA2F-1DF44981246F}"/>
                </a:ext>
              </a:extLst>
            </p:cNvPr>
            <p:cNvSpPr txBox="1"/>
            <p:nvPr/>
          </p:nvSpPr>
          <p:spPr>
            <a:xfrm>
              <a:off x="10372049" y="1411386"/>
              <a:ext cx="6142876" cy="1679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06278" rtl="0"/>
              <a:r>
                <a:rPr lang="en-US" sz="5865" kern="1200">
                  <a:solidFill>
                    <a:prstClr val="white"/>
                  </a:solidFill>
                  <a:highlight>
                    <a:srgbClr val="135860"/>
                  </a:highlight>
                  <a:latin typeface="Aptos" panose="02110004020202020204"/>
                  <a:ea typeface="+mn-ea"/>
                  <a:cs typeface="+mn-cs"/>
                </a:rPr>
                <a:t>Key 2025 Takeaways </a:t>
              </a:r>
            </a:p>
            <a:p>
              <a:pPr algn="ctr" defTabSz="406278" rtl="0"/>
              <a:r>
                <a:rPr lang="en-US" sz="5865" kern="1200">
                  <a:solidFill>
                    <a:prstClr val="white"/>
                  </a:solidFill>
                  <a:highlight>
                    <a:srgbClr val="135860"/>
                  </a:highlight>
                  <a:latin typeface="Aptos" panose="02110004020202020204"/>
                  <a:ea typeface="+mn-ea"/>
                  <a:cs typeface="+mn-cs"/>
                </a:rPr>
                <a:t>&amp; Next Steps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56BBF69-9F6B-9C6A-C5E0-2E6C67DB5C19}"/>
                </a:ext>
              </a:extLst>
            </p:cNvPr>
            <p:cNvCxnSpPr>
              <a:cxnSpLocks/>
            </p:cNvCxnSpPr>
            <p:nvPr/>
          </p:nvCxnSpPr>
          <p:spPr>
            <a:xfrm>
              <a:off x="10817912" y="3088762"/>
              <a:ext cx="525114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F4550DF-2D7C-56C3-4848-408645A2A0BE}"/>
                </a:ext>
              </a:extLst>
            </p:cNvPr>
            <p:cNvSpPr txBox="1"/>
            <p:nvPr/>
          </p:nvSpPr>
          <p:spPr>
            <a:xfrm>
              <a:off x="10407742" y="3240552"/>
              <a:ext cx="5981395" cy="26186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54417" indent="-554417">
                <a:buFont typeface="Arial" panose="020B0604020202020204" pitchFamily="34" charset="0"/>
                <a:buChar char="•"/>
              </a:pPr>
              <a:r>
                <a:rPr lang="en-US" sz="3104">
                  <a:solidFill>
                    <a:schemeClr val="bg1"/>
                  </a:solidFill>
                  <a:highlight>
                    <a:srgbClr val="13586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In-progress planning and mapping efforts </a:t>
              </a:r>
            </a:p>
            <a:p>
              <a:pPr marL="554417" indent="-554417">
                <a:buFont typeface="Arial" panose="020B0604020202020204" pitchFamily="34" charset="0"/>
                <a:buChar char="•"/>
              </a:pPr>
              <a:r>
                <a:rPr lang="en-US" sz="3104">
                  <a:solidFill>
                    <a:schemeClr val="bg1"/>
                  </a:solidFill>
                  <a:highlight>
                    <a:srgbClr val="13586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Identified next step: coalesce around priority planning / project developments to continue moving forward  </a:t>
              </a:r>
              <a:r>
                <a:rPr lang="en-US" sz="3104">
                  <a:solidFill>
                    <a:schemeClr val="bg1"/>
                  </a:solidFill>
                  <a:highlight>
                    <a:srgbClr val="13586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 Land Protection LS</a:t>
              </a:r>
              <a:endParaRPr lang="en-US" sz="3104">
                <a:solidFill>
                  <a:schemeClr val="bg1"/>
                </a:solidFill>
                <a:highlight>
                  <a:srgbClr val="13586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554417" lvl="1" indent="-554417">
                <a:buFont typeface="Arial" panose="020B0604020202020204" pitchFamily="34" charset="0"/>
                <a:buChar char="•"/>
              </a:pPr>
              <a:r>
                <a:rPr lang="en-US" sz="3104">
                  <a:solidFill>
                    <a:schemeClr val="bg1"/>
                  </a:solidFill>
                  <a:highlight>
                    <a:srgbClr val="13586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Next potential large planning effort: Aberdeen Shoreline Softening Local Strategy </a:t>
              </a:r>
              <a:r>
                <a:rPr lang="en-US" sz="3104">
                  <a:solidFill>
                    <a:schemeClr val="bg1"/>
                  </a:solidFill>
                  <a:highlight>
                    <a:srgbClr val="13586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Wingdings" panose="05000000000000000000" pitchFamily="2" charset="2"/>
                </a:rPr>
                <a:t> GHCD to lead?</a:t>
              </a:r>
              <a:endParaRPr lang="en-US" sz="3104">
                <a:solidFill>
                  <a:schemeClr val="bg1"/>
                </a:solidFill>
                <a:highlight>
                  <a:srgbClr val="13586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554417" indent="-554417">
                <a:buFont typeface="Arial" panose="020B0604020202020204" pitchFamily="34" charset="0"/>
                <a:buChar char="•"/>
              </a:pPr>
              <a:r>
                <a:rPr lang="en-US" sz="3104">
                  <a:solidFill>
                    <a:schemeClr val="bg1"/>
                  </a:solidFill>
                  <a:highlight>
                    <a:srgbClr val="13586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“Low-hanging fruit” project opportunities will likely still be challenging</a:t>
              </a:r>
              <a:endParaRPr lang="en-US" sz="3492">
                <a:solidFill>
                  <a:schemeClr val="bg1"/>
                </a:solidFill>
                <a:highlight>
                  <a:srgbClr val="13586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3A0BEC0F-8071-25C5-C8EC-55CDB01E67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22" y="1862379"/>
            <a:ext cx="4984604" cy="4840541"/>
          </a:xfrm>
          <a:prstGeom prst="rect">
            <a:avLst/>
          </a:prstGeom>
          <a:ln w="76200">
            <a:solidFill>
              <a:schemeClr val="bg2">
                <a:lumMod val="10000"/>
              </a:schemeClr>
            </a:solidFill>
          </a:ln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7B5B141B-D8F5-ED97-31B6-12FA04852918}"/>
              </a:ext>
            </a:extLst>
          </p:cNvPr>
          <p:cNvGrpSpPr/>
          <p:nvPr/>
        </p:nvGrpSpPr>
        <p:grpSpPr>
          <a:xfrm>
            <a:off x="30180272" y="30359"/>
            <a:ext cx="13706593" cy="9726342"/>
            <a:chOff x="5639898" y="6321483"/>
            <a:chExt cx="5285821" cy="4463428"/>
          </a:xfrm>
          <a:solidFill>
            <a:srgbClr val="71786F"/>
          </a:solidFill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BF36E8A-7C8E-1CDD-4060-013CA577A23C}"/>
                </a:ext>
              </a:extLst>
            </p:cNvPr>
            <p:cNvSpPr/>
            <p:nvPr/>
          </p:nvSpPr>
          <p:spPr>
            <a:xfrm>
              <a:off x="5639898" y="6321483"/>
              <a:ext cx="5285821" cy="446342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06278" rtl="0"/>
              <a:endParaRPr lang="en-US" sz="1599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7B46068-F99F-BF70-95C5-4B29DD9DBA28}"/>
                </a:ext>
              </a:extLst>
            </p:cNvPr>
            <p:cNvSpPr txBox="1"/>
            <p:nvPr/>
          </p:nvSpPr>
          <p:spPr>
            <a:xfrm>
              <a:off x="5739112" y="6422659"/>
              <a:ext cx="5130087" cy="41070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563042" marR="726903" algn="ctr" defTabSz="1774136">
                <a:lnSpc>
                  <a:spcPct val="101800"/>
                </a:lnSpc>
                <a:spcBef>
                  <a:spcPts val="20"/>
                </a:spcBef>
                <a:tabLst>
                  <a:tab pos="868588" algn="l"/>
                </a:tabLst>
                <a:defRPr/>
              </a:pPr>
              <a:r>
                <a:rPr lang="en-US" sz="4792" spc="-20">
                  <a:solidFill>
                    <a:srgbClr val="FFFFFF"/>
                  </a:solidFill>
                  <a:latin typeface="+mn-lt"/>
                  <a:cs typeface="Calibri"/>
                </a:rPr>
                <a:t>Filling Information Gaps</a:t>
              </a:r>
              <a:endParaRPr lang="en-US" sz="4792">
                <a:latin typeface="+mn-lt"/>
                <a:cs typeface="Calibri"/>
              </a:endParaRPr>
            </a:p>
            <a:p>
              <a:pPr marL="157701" marR="2089537" defTabSz="1774136">
                <a:spcBef>
                  <a:spcPts val="2115"/>
                </a:spcBef>
                <a:defRPr/>
              </a:pPr>
              <a:r>
                <a:rPr lang="en-US" sz="3880" b="1" spc="136">
                  <a:solidFill>
                    <a:srgbClr val="FFFFFF"/>
                  </a:solidFill>
                  <a:latin typeface="Calibri"/>
                  <a:cs typeface="Calibri"/>
                </a:rPr>
                <a:t>Creosote Piling Inventory Update (DNR)</a:t>
              </a:r>
            </a:p>
            <a:p>
              <a:pPr marL="157701" marR="2089537" defTabSz="1774136">
                <a:spcBef>
                  <a:spcPts val="2115"/>
                </a:spcBef>
                <a:defRPr/>
              </a:pPr>
              <a:r>
                <a:rPr lang="en-US" sz="3880" b="1" spc="136">
                  <a:solidFill>
                    <a:srgbClr val="FFFFFF"/>
                  </a:solidFill>
                  <a:latin typeface="Calibri"/>
                  <a:cs typeface="Calibri"/>
                </a:rPr>
                <a:t>Eelgrass Mapping &amp; Restoration Proposal (DNR)</a:t>
              </a:r>
              <a:endParaRPr lang="en-US" sz="3880">
                <a:latin typeface="Calibri"/>
                <a:cs typeface="Calibri"/>
              </a:endParaRPr>
            </a:p>
            <a:p>
              <a:pPr marL="157701" marR="2089537" defTabSz="1774136">
                <a:spcBef>
                  <a:spcPts val="2115"/>
                </a:spcBef>
                <a:defRPr/>
              </a:pPr>
              <a:r>
                <a:rPr lang="en-US" sz="3880" b="1" spc="136">
                  <a:solidFill>
                    <a:srgbClr val="FFFFFF"/>
                  </a:solidFill>
                  <a:latin typeface="Calibri"/>
                  <a:cs typeface="Calibri"/>
                </a:rPr>
                <a:t>Chinook/Steelhead Survival Study (USGS)</a:t>
              </a:r>
              <a:endParaRPr lang="en-US" sz="3880">
                <a:latin typeface="Calibri"/>
                <a:cs typeface="Calibri"/>
              </a:endParaRPr>
            </a:p>
            <a:p>
              <a:pPr marL="868588" marR="726903" indent="-305546" defTabSz="1774136">
                <a:lnSpc>
                  <a:spcPct val="101800"/>
                </a:lnSpc>
                <a:spcBef>
                  <a:spcPts val="20"/>
                </a:spcBef>
                <a:buFont typeface="Arial"/>
                <a:buChar char="•"/>
                <a:tabLst>
                  <a:tab pos="868588" algn="l"/>
                </a:tabLst>
                <a:defRPr/>
              </a:pPr>
              <a:r>
                <a:rPr lang="en-US" sz="3104" u="sng" spc="59">
                  <a:solidFill>
                    <a:srgbClr val="FFFFFF"/>
                  </a:solidFill>
                  <a:latin typeface="Calibri"/>
                  <a:cs typeface="Calibri"/>
                </a:rPr>
                <a:t>Survival</a:t>
              </a:r>
              <a:r>
                <a:rPr lang="en-US" sz="3104" spc="59">
                  <a:solidFill>
                    <a:srgbClr val="FFFFFF"/>
                  </a:solidFill>
                  <a:latin typeface="Calibri"/>
                  <a:cs typeface="Calibri"/>
                </a:rPr>
                <a:t>: Where in the basin are we losing individuals? Are there estuary-specific sources of mortality that have a bearing on returns?</a:t>
              </a:r>
            </a:p>
            <a:p>
              <a:pPr marL="868588" marR="726903" indent="-305546" defTabSz="1774136">
                <a:lnSpc>
                  <a:spcPct val="101800"/>
                </a:lnSpc>
                <a:spcBef>
                  <a:spcPts val="20"/>
                </a:spcBef>
                <a:buFont typeface="Arial"/>
                <a:buChar char="•"/>
                <a:tabLst>
                  <a:tab pos="868588" algn="l"/>
                </a:tabLst>
                <a:defRPr/>
              </a:pPr>
              <a:r>
                <a:rPr lang="en-US" sz="3104" u="sng" spc="59">
                  <a:solidFill>
                    <a:srgbClr val="FFFFFF"/>
                  </a:solidFill>
                  <a:latin typeface="Calibri"/>
                  <a:cs typeface="Calibri"/>
                </a:rPr>
                <a:t>Residence</a:t>
              </a:r>
              <a:r>
                <a:rPr lang="en-US" sz="3104" spc="59">
                  <a:solidFill>
                    <a:srgbClr val="FFFFFF"/>
                  </a:solidFill>
                  <a:latin typeface="Calibri"/>
                  <a:cs typeface="Calibri"/>
                </a:rPr>
                <a:t> time in the estuary: how important is estuary habitat quality to the survival of out-migrating Chinook and steelhead?</a:t>
              </a:r>
              <a:endParaRPr lang="en-US" sz="3104">
                <a:latin typeface="Calibri"/>
                <a:cs typeface="Calibri"/>
              </a:endParaRPr>
            </a:p>
            <a:p>
              <a:pPr marL="157701" marR="2089537" defTabSz="1774136">
                <a:spcBef>
                  <a:spcPts val="2115"/>
                </a:spcBef>
                <a:defRPr/>
              </a:pPr>
              <a:r>
                <a:rPr lang="en-US" sz="3880" b="1" spc="136">
                  <a:solidFill>
                    <a:srgbClr val="FFFFFF"/>
                  </a:solidFill>
                  <a:latin typeface="Calibri"/>
                  <a:cs typeface="Calibri"/>
                </a:rPr>
                <a:t>Pinniped Abundance Assessment</a:t>
              </a:r>
              <a:endParaRPr lang="en-US" sz="3880">
                <a:latin typeface="Calibri"/>
                <a:cs typeface="Calibri"/>
              </a:endParaRPr>
            </a:p>
            <a:p>
              <a:pPr marL="868588" marR="726903" indent="-305546" defTabSz="1774136">
                <a:lnSpc>
                  <a:spcPct val="101800"/>
                </a:lnSpc>
                <a:spcBef>
                  <a:spcPts val="20"/>
                </a:spcBef>
                <a:buFont typeface="Arial"/>
                <a:buChar char="•"/>
                <a:tabLst>
                  <a:tab pos="868588" algn="l"/>
                </a:tabLst>
                <a:defRPr/>
              </a:pPr>
              <a:r>
                <a:rPr lang="en-US" sz="3104" spc="59">
                  <a:solidFill>
                    <a:srgbClr val="FFFFFF"/>
                  </a:solidFill>
                  <a:latin typeface="Calibri"/>
                  <a:cs typeface="Calibri"/>
                </a:rPr>
                <a:t>First step toward assessing predation impacts on salmonids</a:t>
              </a:r>
            </a:p>
            <a:p>
              <a:pPr marL="157701" marR="2089537" defTabSz="1774136">
                <a:spcBef>
                  <a:spcPts val="2115"/>
                </a:spcBef>
                <a:defRPr/>
              </a:pPr>
              <a:r>
                <a:rPr lang="en-US" sz="3880" b="1" spc="136">
                  <a:solidFill>
                    <a:srgbClr val="FFFFFF"/>
                  </a:solidFill>
                  <a:latin typeface="Calibri"/>
                  <a:cs typeface="Calibri"/>
                </a:rPr>
                <a:t>Water Quality Sampling (ECY)</a:t>
              </a:r>
            </a:p>
            <a:p>
              <a:pPr marL="157701" marR="2089537" defTabSz="1774136">
                <a:spcBef>
                  <a:spcPts val="2115"/>
                </a:spcBef>
                <a:defRPr/>
              </a:pPr>
              <a:r>
                <a:rPr lang="en-US" sz="3880" b="1" spc="136">
                  <a:solidFill>
                    <a:srgbClr val="FFFFFF"/>
                  </a:solidFill>
                  <a:latin typeface="Calibri"/>
                  <a:cs typeface="Calibri"/>
                </a:rPr>
                <a:t>Habitat Mapping (Anchor)</a:t>
              </a:r>
              <a:endParaRPr lang="en-US" sz="3880">
                <a:latin typeface="Calibri"/>
                <a:cs typeface="Calibri"/>
              </a:endParaRPr>
            </a:p>
            <a:p>
              <a:pPr marL="868588" marR="726903" indent="-305546" defTabSz="1774136">
                <a:lnSpc>
                  <a:spcPct val="101800"/>
                </a:lnSpc>
                <a:spcBef>
                  <a:spcPts val="20"/>
                </a:spcBef>
                <a:buFont typeface="Arial"/>
                <a:buChar char="•"/>
                <a:tabLst>
                  <a:tab pos="868588" algn="l"/>
                </a:tabLst>
                <a:defRPr/>
              </a:pPr>
              <a:r>
                <a:rPr lang="en-US" sz="3104" spc="59">
                  <a:solidFill>
                    <a:srgbClr val="FFFFFF"/>
                  </a:solidFill>
                  <a:latin typeface="Calibri"/>
                  <a:cs typeface="Calibri"/>
                </a:rPr>
                <a:t>Opportunity to provide feedback on ASRP </a:t>
              </a:r>
              <a:r>
                <a:rPr lang="en-US" sz="3104" spc="59" err="1">
                  <a:solidFill>
                    <a:srgbClr val="FFFFFF"/>
                  </a:solidFill>
                  <a:latin typeface="Calibri"/>
                  <a:cs typeface="Calibri"/>
                </a:rPr>
                <a:t>Webmap</a:t>
              </a:r>
              <a:r>
                <a:rPr lang="en-US" sz="3104" spc="59">
                  <a:solidFill>
                    <a:srgbClr val="FFFFFF"/>
                  </a:solidFill>
                  <a:latin typeface="Calibri"/>
                  <a:cs typeface="Calibri"/>
                </a:rPr>
                <a:t>, refine this tool</a:t>
              </a:r>
              <a:endParaRPr lang="en-US" sz="3104">
                <a:latin typeface="Calibri"/>
                <a:cs typeface="Calibri"/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B3537E1-A4FC-6DBD-EC2B-FEAD371954B8}"/>
                </a:ext>
              </a:extLst>
            </p:cNvPr>
            <p:cNvCxnSpPr>
              <a:cxnSpLocks/>
            </p:cNvCxnSpPr>
            <p:nvPr/>
          </p:nvCxnSpPr>
          <p:spPr>
            <a:xfrm>
              <a:off x="5885823" y="6905273"/>
              <a:ext cx="4793969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3AB9217B-737D-EB6A-E6B2-60B2A90938C0}"/>
              </a:ext>
            </a:extLst>
          </p:cNvPr>
          <p:cNvSpPr txBox="1"/>
          <p:nvPr/>
        </p:nvSpPr>
        <p:spPr>
          <a:xfrm>
            <a:off x="7393503" y="29038420"/>
            <a:ext cx="12222007" cy="393954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+mn-lt"/>
              </a:rPr>
              <a:t>Priority Knowledge:</a:t>
            </a:r>
          </a:p>
          <a:p>
            <a:pPr algn="ctr"/>
            <a:r>
              <a:rPr lang="en-US" sz="3000">
                <a:latin typeface="+mn-lt"/>
              </a:rPr>
              <a:t>tide gate barriers</a:t>
            </a:r>
          </a:p>
          <a:p>
            <a:pPr algn="ctr"/>
            <a:r>
              <a:rPr lang="en-US" sz="3000">
                <a:latin typeface="+mn-lt"/>
              </a:rPr>
              <a:t>eulachon population dynamics and habitat use</a:t>
            </a:r>
          </a:p>
          <a:p>
            <a:pPr algn="ctr"/>
            <a:r>
              <a:rPr lang="en-US" sz="3000">
                <a:latin typeface="+mn-lt"/>
              </a:rPr>
              <a:t>smooth cordgrass distribution </a:t>
            </a:r>
          </a:p>
          <a:p>
            <a:pPr algn="ctr"/>
            <a:r>
              <a:rPr lang="en-US" sz="3000">
                <a:latin typeface="+mn-lt"/>
              </a:rPr>
              <a:t>salmonid prey abundance in varying habitat types</a:t>
            </a:r>
          </a:p>
          <a:p>
            <a:pPr algn="ctr"/>
            <a:r>
              <a:rPr lang="en-US" sz="3000">
                <a:latin typeface="+mn-lt"/>
              </a:rPr>
              <a:t>water quality: seasonality of concerns in shallow and shoreline habitats </a:t>
            </a:r>
          </a:p>
          <a:p>
            <a:pPr algn="ctr"/>
            <a:r>
              <a:rPr lang="en-US" sz="3000">
                <a:latin typeface="+mn-lt"/>
              </a:rPr>
              <a:t>identify potential cold-water refugia</a:t>
            </a:r>
          </a:p>
          <a:p>
            <a:pPr algn="ctr"/>
            <a:r>
              <a:rPr lang="en-US" sz="3000">
                <a:latin typeface="+mn-lt"/>
              </a:rPr>
              <a:t>project effectiveness monitoring for large wood placements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1702C4A2-8871-2CF5-4A4F-1F5FDCFFF0E3}"/>
              </a:ext>
            </a:extLst>
          </p:cNvPr>
          <p:cNvSpPr/>
          <p:nvPr/>
        </p:nvSpPr>
        <p:spPr>
          <a:xfrm>
            <a:off x="35769188" y="15609214"/>
            <a:ext cx="7313241" cy="2040921"/>
          </a:xfrm>
          <a:custGeom>
            <a:avLst/>
            <a:gdLst>
              <a:gd name="connsiteX0" fmla="*/ 0 w 2838450"/>
              <a:gd name="connsiteY0" fmla="*/ 257175 h 619125"/>
              <a:gd name="connsiteX1" fmla="*/ 47625 w 2838450"/>
              <a:gd name="connsiteY1" fmla="*/ 609600 h 619125"/>
              <a:gd name="connsiteX2" fmla="*/ 266700 w 2838450"/>
              <a:gd name="connsiteY2" fmla="*/ 533400 h 619125"/>
              <a:gd name="connsiteX3" fmla="*/ 1866900 w 2838450"/>
              <a:gd name="connsiteY3" fmla="*/ 619125 h 619125"/>
              <a:gd name="connsiteX4" fmla="*/ 2733675 w 2838450"/>
              <a:gd name="connsiteY4" fmla="*/ 295275 h 619125"/>
              <a:gd name="connsiteX5" fmla="*/ 2838450 w 2838450"/>
              <a:gd name="connsiteY5" fmla="*/ 209550 h 619125"/>
              <a:gd name="connsiteX6" fmla="*/ 2762250 w 2838450"/>
              <a:gd name="connsiteY6" fmla="*/ 0 h 619125"/>
              <a:gd name="connsiteX7" fmla="*/ 2047875 w 2838450"/>
              <a:gd name="connsiteY7" fmla="*/ 95250 h 619125"/>
              <a:gd name="connsiteX8" fmla="*/ 1562100 w 2838450"/>
              <a:gd name="connsiteY8" fmla="*/ 104775 h 619125"/>
              <a:gd name="connsiteX9" fmla="*/ 1114425 w 2838450"/>
              <a:gd name="connsiteY9" fmla="*/ 190500 h 619125"/>
              <a:gd name="connsiteX10" fmla="*/ 666750 w 2838450"/>
              <a:gd name="connsiteY10" fmla="*/ 114300 h 619125"/>
              <a:gd name="connsiteX11" fmla="*/ 0 w 2838450"/>
              <a:gd name="connsiteY11" fmla="*/ 257175 h 619125"/>
              <a:gd name="connsiteX0" fmla="*/ 0 w 2838450"/>
              <a:gd name="connsiteY0" fmla="*/ 257175 h 619125"/>
              <a:gd name="connsiteX1" fmla="*/ 47625 w 2838450"/>
              <a:gd name="connsiteY1" fmla="*/ 609600 h 619125"/>
              <a:gd name="connsiteX2" fmla="*/ 266700 w 2838450"/>
              <a:gd name="connsiteY2" fmla="*/ 533400 h 619125"/>
              <a:gd name="connsiteX3" fmla="*/ 1866900 w 2838450"/>
              <a:gd name="connsiteY3" fmla="*/ 619125 h 619125"/>
              <a:gd name="connsiteX4" fmla="*/ 2774932 w 2838450"/>
              <a:gd name="connsiteY4" fmla="*/ 457381 h 619125"/>
              <a:gd name="connsiteX5" fmla="*/ 2838450 w 2838450"/>
              <a:gd name="connsiteY5" fmla="*/ 209550 h 619125"/>
              <a:gd name="connsiteX6" fmla="*/ 2762250 w 2838450"/>
              <a:gd name="connsiteY6" fmla="*/ 0 h 619125"/>
              <a:gd name="connsiteX7" fmla="*/ 2047875 w 2838450"/>
              <a:gd name="connsiteY7" fmla="*/ 95250 h 619125"/>
              <a:gd name="connsiteX8" fmla="*/ 1562100 w 2838450"/>
              <a:gd name="connsiteY8" fmla="*/ 104775 h 619125"/>
              <a:gd name="connsiteX9" fmla="*/ 1114425 w 2838450"/>
              <a:gd name="connsiteY9" fmla="*/ 190500 h 619125"/>
              <a:gd name="connsiteX10" fmla="*/ 666750 w 2838450"/>
              <a:gd name="connsiteY10" fmla="*/ 114300 h 619125"/>
              <a:gd name="connsiteX11" fmla="*/ 0 w 2838450"/>
              <a:gd name="connsiteY11" fmla="*/ 257175 h 619125"/>
              <a:gd name="connsiteX0" fmla="*/ 0 w 2838450"/>
              <a:gd name="connsiteY0" fmla="*/ 161925 h 523875"/>
              <a:gd name="connsiteX1" fmla="*/ 47625 w 2838450"/>
              <a:gd name="connsiteY1" fmla="*/ 514350 h 523875"/>
              <a:gd name="connsiteX2" fmla="*/ 266700 w 2838450"/>
              <a:gd name="connsiteY2" fmla="*/ 438150 h 523875"/>
              <a:gd name="connsiteX3" fmla="*/ 1866900 w 2838450"/>
              <a:gd name="connsiteY3" fmla="*/ 523875 h 523875"/>
              <a:gd name="connsiteX4" fmla="*/ 2774932 w 2838450"/>
              <a:gd name="connsiteY4" fmla="*/ 362131 h 523875"/>
              <a:gd name="connsiteX5" fmla="*/ 2838450 w 2838450"/>
              <a:gd name="connsiteY5" fmla="*/ 114300 h 523875"/>
              <a:gd name="connsiteX6" fmla="*/ 2687989 w 2838450"/>
              <a:gd name="connsiteY6" fmla="*/ 55676 h 523875"/>
              <a:gd name="connsiteX7" fmla="*/ 2047875 w 2838450"/>
              <a:gd name="connsiteY7" fmla="*/ 0 h 523875"/>
              <a:gd name="connsiteX8" fmla="*/ 1562100 w 2838450"/>
              <a:gd name="connsiteY8" fmla="*/ 9525 h 523875"/>
              <a:gd name="connsiteX9" fmla="*/ 1114425 w 2838450"/>
              <a:gd name="connsiteY9" fmla="*/ 95250 h 523875"/>
              <a:gd name="connsiteX10" fmla="*/ 666750 w 2838450"/>
              <a:gd name="connsiteY10" fmla="*/ 19050 h 523875"/>
              <a:gd name="connsiteX11" fmla="*/ 0 w 2838450"/>
              <a:gd name="connsiteY11" fmla="*/ 161925 h 523875"/>
              <a:gd name="connsiteX0" fmla="*/ 0 w 2838450"/>
              <a:gd name="connsiteY0" fmla="*/ 152400 h 514350"/>
              <a:gd name="connsiteX1" fmla="*/ 47625 w 2838450"/>
              <a:gd name="connsiteY1" fmla="*/ 504825 h 514350"/>
              <a:gd name="connsiteX2" fmla="*/ 266700 w 2838450"/>
              <a:gd name="connsiteY2" fmla="*/ 428625 h 514350"/>
              <a:gd name="connsiteX3" fmla="*/ 1866900 w 2838450"/>
              <a:gd name="connsiteY3" fmla="*/ 514350 h 514350"/>
              <a:gd name="connsiteX4" fmla="*/ 2774932 w 2838450"/>
              <a:gd name="connsiteY4" fmla="*/ 352606 h 514350"/>
              <a:gd name="connsiteX5" fmla="*/ 2838450 w 2838450"/>
              <a:gd name="connsiteY5" fmla="*/ 104775 h 514350"/>
              <a:gd name="connsiteX6" fmla="*/ 2687989 w 2838450"/>
              <a:gd name="connsiteY6" fmla="*/ 46151 h 514350"/>
              <a:gd name="connsiteX7" fmla="*/ 2056126 w 2838450"/>
              <a:gd name="connsiteY7" fmla="*/ 124631 h 514350"/>
              <a:gd name="connsiteX8" fmla="*/ 1562100 w 2838450"/>
              <a:gd name="connsiteY8" fmla="*/ 0 h 514350"/>
              <a:gd name="connsiteX9" fmla="*/ 1114425 w 2838450"/>
              <a:gd name="connsiteY9" fmla="*/ 85725 h 514350"/>
              <a:gd name="connsiteX10" fmla="*/ 666750 w 2838450"/>
              <a:gd name="connsiteY10" fmla="*/ 9525 h 514350"/>
              <a:gd name="connsiteX11" fmla="*/ 0 w 2838450"/>
              <a:gd name="connsiteY11" fmla="*/ 152400 h 514350"/>
              <a:gd name="connsiteX0" fmla="*/ 0 w 2838450"/>
              <a:gd name="connsiteY0" fmla="*/ 142875 h 504825"/>
              <a:gd name="connsiteX1" fmla="*/ 47625 w 2838450"/>
              <a:gd name="connsiteY1" fmla="*/ 495300 h 504825"/>
              <a:gd name="connsiteX2" fmla="*/ 266700 w 2838450"/>
              <a:gd name="connsiteY2" fmla="*/ 419100 h 504825"/>
              <a:gd name="connsiteX3" fmla="*/ 1866900 w 2838450"/>
              <a:gd name="connsiteY3" fmla="*/ 504825 h 504825"/>
              <a:gd name="connsiteX4" fmla="*/ 2774932 w 2838450"/>
              <a:gd name="connsiteY4" fmla="*/ 343081 h 504825"/>
              <a:gd name="connsiteX5" fmla="*/ 2838450 w 2838450"/>
              <a:gd name="connsiteY5" fmla="*/ 95250 h 504825"/>
              <a:gd name="connsiteX6" fmla="*/ 2687989 w 2838450"/>
              <a:gd name="connsiteY6" fmla="*/ 36626 h 504825"/>
              <a:gd name="connsiteX7" fmla="*/ 2056126 w 2838450"/>
              <a:gd name="connsiteY7" fmla="*/ 115106 h 504825"/>
              <a:gd name="connsiteX8" fmla="*/ 1537346 w 2838450"/>
              <a:gd name="connsiteY8" fmla="*/ 130221 h 504825"/>
              <a:gd name="connsiteX9" fmla="*/ 1114425 w 2838450"/>
              <a:gd name="connsiteY9" fmla="*/ 76200 h 504825"/>
              <a:gd name="connsiteX10" fmla="*/ 666750 w 2838450"/>
              <a:gd name="connsiteY10" fmla="*/ 0 h 504825"/>
              <a:gd name="connsiteX11" fmla="*/ 0 w 2838450"/>
              <a:gd name="connsiteY11" fmla="*/ 142875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38450" h="504825">
                <a:moveTo>
                  <a:pt x="0" y="142875"/>
                </a:moveTo>
                <a:lnTo>
                  <a:pt x="47625" y="495300"/>
                </a:lnTo>
                <a:lnTo>
                  <a:pt x="266700" y="419100"/>
                </a:lnTo>
                <a:lnTo>
                  <a:pt x="1866900" y="504825"/>
                </a:lnTo>
                <a:lnTo>
                  <a:pt x="2774932" y="343081"/>
                </a:lnTo>
                <a:lnTo>
                  <a:pt x="2838450" y="95250"/>
                </a:lnTo>
                <a:lnTo>
                  <a:pt x="2687989" y="36626"/>
                </a:lnTo>
                <a:lnTo>
                  <a:pt x="2056126" y="115106"/>
                </a:lnTo>
                <a:lnTo>
                  <a:pt x="1537346" y="130221"/>
                </a:lnTo>
                <a:lnTo>
                  <a:pt x="1114425" y="76200"/>
                </a:lnTo>
                <a:lnTo>
                  <a:pt x="666750" y="0"/>
                </a:lnTo>
                <a:lnTo>
                  <a:pt x="0" y="142875"/>
                </a:lnTo>
                <a:close/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FDE3CB00-B2AB-2266-80CA-6158DA080534}"/>
              </a:ext>
            </a:extLst>
          </p:cNvPr>
          <p:cNvSpPr/>
          <p:nvPr/>
        </p:nvSpPr>
        <p:spPr>
          <a:xfrm>
            <a:off x="37148306" y="16622022"/>
            <a:ext cx="210332" cy="338400"/>
          </a:xfrm>
          <a:prstGeom prst="diamond">
            <a:avLst/>
          </a:prstGeom>
          <a:ln>
            <a:solidFill>
              <a:srgbClr val="135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amond 11">
            <a:extLst>
              <a:ext uri="{FF2B5EF4-FFF2-40B4-BE49-F238E27FC236}">
                <a16:creationId xmlns:a16="http://schemas.microsoft.com/office/drawing/2014/main" id="{AB3D18E0-F7E9-6B7B-E62D-6D25A9DDC4EF}"/>
              </a:ext>
            </a:extLst>
          </p:cNvPr>
          <p:cNvSpPr/>
          <p:nvPr/>
        </p:nvSpPr>
        <p:spPr>
          <a:xfrm>
            <a:off x="20466536" y="25480059"/>
            <a:ext cx="210332" cy="338400"/>
          </a:xfrm>
          <a:prstGeom prst="diamond">
            <a:avLst/>
          </a:prstGeom>
          <a:ln>
            <a:solidFill>
              <a:srgbClr val="135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7A7E1A-1863-B98B-16BC-328F7AF53148}"/>
              </a:ext>
            </a:extLst>
          </p:cNvPr>
          <p:cNvSpPr/>
          <p:nvPr/>
        </p:nvSpPr>
        <p:spPr>
          <a:xfrm>
            <a:off x="20376902" y="30225410"/>
            <a:ext cx="443532" cy="456895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985FE5-7FA4-8207-EDA2-56833FF5E9AA}"/>
              </a:ext>
            </a:extLst>
          </p:cNvPr>
          <p:cNvSpPr/>
          <p:nvPr/>
        </p:nvSpPr>
        <p:spPr>
          <a:xfrm>
            <a:off x="20385774" y="28898627"/>
            <a:ext cx="443532" cy="456895"/>
          </a:xfrm>
          <a:prstGeom prst="rect">
            <a:avLst/>
          </a:prstGeom>
          <a:noFill/>
          <a:ln w="38100">
            <a:solidFill>
              <a:srgbClr val="86888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3B5C0B-9AC0-FD03-6FE7-0F5424F2EAAB}"/>
              </a:ext>
            </a:extLst>
          </p:cNvPr>
          <p:cNvSpPr/>
          <p:nvPr/>
        </p:nvSpPr>
        <p:spPr>
          <a:xfrm>
            <a:off x="8086547" y="23379721"/>
            <a:ext cx="443532" cy="456895"/>
          </a:xfrm>
          <a:prstGeom prst="rect">
            <a:avLst/>
          </a:prstGeom>
          <a:pattFill prst="wdUpDiag">
            <a:fgClr>
              <a:schemeClr val="accent1"/>
            </a:fgClr>
            <a:bgClr>
              <a:srgbClr val="A6B2A5"/>
            </a:bgClr>
          </a:patt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CED1A3-B3AC-3923-B4BB-A5D2275E354B}"/>
              </a:ext>
            </a:extLst>
          </p:cNvPr>
          <p:cNvSpPr/>
          <p:nvPr/>
        </p:nvSpPr>
        <p:spPr>
          <a:xfrm>
            <a:off x="20383101" y="28037526"/>
            <a:ext cx="443532" cy="456895"/>
          </a:xfrm>
          <a:prstGeom prst="rect">
            <a:avLst/>
          </a:prstGeom>
          <a:pattFill prst="wdUpDiag">
            <a:fgClr>
              <a:schemeClr val="accent1"/>
            </a:fgClr>
            <a:bgClr>
              <a:srgbClr val="A6B2A5"/>
            </a:bgClr>
          </a:patt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7D35A5-DAB2-ED86-AA74-32D2FED6952A}"/>
              </a:ext>
            </a:extLst>
          </p:cNvPr>
          <p:cNvSpPr txBox="1"/>
          <p:nvPr/>
        </p:nvSpPr>
        <p:spPr>
          <a:xfrm>
            <a:off x="9484053" y="17063188"/>
            <a:ext cx="6968310" cy="3435812"/>
          </a:xfrm>
          <a:prstGeom prst="rect">
            <a:avLst/>
          </a:prstGeom>
          <a:solidFill>
            <a:srgbClr val="E8E8E8">
              <a:alpha val="50196"/>
            </a:srgbClr>
          </a:solidFill>
          <a:ln w="38100">
            <a:solidFill>
              <a:srgbClr val="156082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716" b="1">
                <a:latin typeface="+mn-lt"/>
                <a:cs typeface="Arial"/>
              </a:rPr>
              <a:t>Elk River RM 10 Protection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Protect rare salt marsh and surge plain forest 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Increase footprint; direct adjacency to the DNR NAP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Development threat extinguished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Restore shrub and forest tidal wetlands that are currently rare and expand upstream to accommodate sea level rise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1268738-E8CA-4929-A327-CEF0FBE6AD9A}"/>
              </a:ext>
            </a:extLst>
          </p:cNvPr>
          <p:cNvSpPr/>
          <p:nvPr/>
        </p:nvSpPr>
        <p:spPr>
          <a:xfrm>
            <a:off x="8457183" y="20515472"/>
            <a:ext cx="993070" cy="2864249"/>
          </a:xfrm>
          <a:custGeom>
            <a:avLst/>
            <a:gdLst>
              <a:gd name="connsiteX0" fmla="*/ 0 w 2200275"/>
              <a:gd name="connsiteY0" fmla="*/ 1390650 h 1390650"/>
              <a:gd name="connsiteX1" fmla="*/ 2200275 w 2200275"/>
              <a:gd name="connsiteY1" fmla="*/ 0 h 1390650"/>
              <a:gd name="connsiteX0" fmla="*/ 0 w 2209800"/>
              <a:gd name="connsiteY0" fmla="*/ 1400175 h 1400175"/>
              <a:gd name="connsiteX1" fmla="*/ 2209800 w 2209800"/>
              <a:gd name="connsiteY1" fmla="*/ 0 h 1400175"/>
              <a:gd name="connsiteX0" fmla="*/ 0 w 2209800"/>
              <a:gd name="connsiteY0" fmla="*/ 1400175 h 1400175"/>
              <a:gd name="connsiteX1" fmla="*/ 2209800 w 2209800"/>
              <a:gd name="connsiteY1" fmla="*/ 0 h 1400175"/>
              <a:gd name="connsiteX0" fmla="*/ 0 w 2209800"/>
              <a:gd name="connsiteY0" fmla="*/ 1400175 h 1400175"/>
              <a:gd name="connsiteX1" fmla="*/ 2209800 w 2209800"/>
              <a:gd name="connsiteY1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09800" h="1400175">
                <a:moveTo>
                  <a:pt x="0" y="1400175"/>
                </a:moveTo>
                <a:cubicBezTo>
                  <a:pt x="736600" y="933450"/>
                  <a:pt x="301625" y="1228725"/>
                  <a:pt x="2209800" y="0"/>
                </a:cubicBezTo>
              </a:path>
            </a:pathLst>
          </a:custGeom>
          <a:solidFill>
            <a:srgbClr val="156082"/>
          </a:solidFill>
          <a:ln w="38100"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B975436B-61B4-8058-909F-31033D0414E7}"/>
              </a:ext>
            </a:extLst>
          </p:cNvPr>
          <p:cNvSpPr/>
          <p:nvPr/>
        </p:nvSpPr>
        <p:spPr>
          <a:xfrm>
            <a:off x="31979627" y="17249110"/>
            <a:ext cx="384315" cy="442141"/>
          </a:xfrm>
          <a:custGeom>
            <a:avLst/>
            <a:gdLst>
              <a:gd name="connsiteX0" fmla="*/ 0 w 213852"/>
              <a:gd name="connsiteY0" fmla="*/ 81116 h 280219"/>
              <a:gd name="connsiteX1" fmla="*/ 7375 w 213852"/>
              <a:gd name="connsiteY1" fmla="*/ 280219 h 280219"/>
              <a:gd name="connsiteX2" fmla="*/ 213852 w 213852"/>
              <a:gd name="connsiteY2" fmla="*/ 272845 h 280219"/>
              <a:gd name="connsiteX3" fmla="*/ 199104 w 213852"/>
              <a:gd name="connsiteY3" fmla="*/ 0 h 280219"/>
              <a:gd name="connsiteX4" fmla="*/ 0 w 213852"/>
              <a:gd name="connsiteY4" fmla="*/ 81116 h 28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52" h="280219">
                <a:moveTo>
                  <a:pt x="0" y="81116"/>
                </a:moveTo>
                <a:lnTo>
                  <a:pt x="7375" y="280219"/>
                </a:lnTo>
                <a:lnTo>
                  <a:pt x="213852" y="272845"/>
                </a:lnTo>
                <a:lnTo>
                  <a:pt x="199104" y="0"/>
                </a:lnTo>
                <a:lnTo>
                  <a:pt x="0" y="81116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rgbClr val="F5D279"/>
            </a:bgClr>
          </a:pattFill>
          <a:ln w="28575"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9869B2F-1225-DB30-963A-2B29D245A146}"/>
              </a:ext>
            </a:extLst>
          </p:cNvPr>
          <p:cNvSpPr/>
          <p:nvPr/>
        </p:nvSpPr>
        <p:spPr>
          <a:xfrm>
            <a:off x="32389139" y="17254362"/>
            <a:ext cx="165499" cy="264796"/>
          </a:xfrm>
          <a:custGeom>
            <a:avLst/>
            <a:gdLst>
              <a:gd name="connsiteX0" fmla="*/ 0 w 85299"/>
              <a:gd name="connsiteY0" fmla="*/ 85299 h 136478"/>
              <a:gd name="connsiteX1" fmla="*/ 3412 w 85299"/>
              <a:gd name="connsiteY1" fmla="*/ 136478 h 136478"/>
              <a:gd name="connsiteX2" fmla="*/ 85299 w 85299"/>
              <a:gd name="connsiteY2" fmla="*/ 136478 h 136478"/>
              <a:gd name="connsiteX3" fmla="*/ 81887 w 85299"/>
              <a:gd name="connsiteY3" fmla="*/ 0 h 136478"/>
              <a:gd name="connsiteX4" fmla="*/ 20472 w 85299"/>
              <a:gd name="connsiteY4" fmla="*/ 23884 h 136478"/>
              <a:gd name="connsiteX5" fmla="*/ 0 w 85299"/>
              <a:gd name="connsiteY5" fmla="*/ 85299 h 13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299" h="136478">
                <a:moveTo>
                  <a:pt x="0" y="85299"/>
                </a:moveTo>
                <a:lnTo>
                  <a:pt x="3412" y="136478"/>
                </a:lnTo>
                <a:lnTo>
                  <a:pt x="85299" y="136478"/>
                </a:lnTo>
                <a:cubicBezTo>
                  <a:pt x="84162" y="90985"/>
                  <a:pt x="83024" y="45493"/>
                  <a:pt x="81887" y="0"/>
                </a:cubicBezTo>
                <a:lnTo>
                  <a:pt x="20472" y="23884"/>
                </a:lnTo>
                <a:lnTo>
                  <a:pt x="0" y="85299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rgbClr val="F5D279"/>
            </a:bgClr>
          </a:pattFill>
          <a:ln w="28575"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7C5D257-39D8-79DF-E2F7-34779C780FFE}"/>
              </a:ext>
            </a:extLst>
          </p:cNvPr>
          <p:cNvSpPr/>
          <p:nvPr/>
        </p:nvSpPr>
        <p:spPr>
          <a:xfrm>
            <a:off x="20326484" y="26686528"/>
            <a:ext cx="384315" cy="442141"/>
          </a:xfrm>
          <a:custGeom>
            <a:avLst/>
            <a:gdLst>
              <a:gd name="connsiteX0" fmla="*/ 0 w 213852"/>
              <a:gd name="connsiteY0" fmla="*/ 81116 h 280219"/>
              <a:gd name="connsiteX1" fmla="*/ 7375 w 213852"/>
              <a:gd name="connsiteY1" fmla="*/ 280219 h 280219"/>
              <a:gd name="connsiteX2" fmla="*/ 213852 w 213852"/>
              <a:gd name="connsiteY2" fmla="*/ 272845 h 280219"/>
              <a:gd name="connsiteX3" fmla="*/ 199104 w 213852"/>
              <a:gd name="connsiteY3" fmla="*/ 0 h 280219"/>
              <a:gd name="connsiteX4" fmla="*/ 0 w 213852"/>
              <a:gd name="connsiteY4" fmla="*/ 81116 h 280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52" h="280219">
                <a:moveTo>
                  <a:pt x="0" y="81116"/>
                </a:moveTo>
                <a:lnTo>
                  <a:pt x="7375" y="280219"/>
                </a:lnTo>
                <a:lnTo>
                  <a:pt x="213852" y="272845"/>
                </a:lnTo>
                <a:lnTo>
                  <a:pt x="199104" y="0"/>
                </a:lnTo>
                <a:lnTo>
                  <a:pt x="0" y="81116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rgbClr val="F5D279"/>
            </a:bgClr>
          </a:pattFill>
          <a:ln w="28575"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04465924-B63A-67C5-68A5-4851093321B8}"/>
              </a:ext>
            </a:extLst>
          </p:cNvPr>
          <p:cNvSpPr/>
          <p:nvPr/>
        </p:nvSpPr>
        <p:spPr>
          <a:xfrm>
            <a:off x="20735996" y="26691779"/>
            <a:ext cx="165499" cy="264796"/>
          </a:xfrm>
          <a:custGeom>
            <a:avLst/>
            <a:gdLst>
              <a:gd name="connsiteX0" fmla="*/ 0 w 85299"/>
              <a:gd name="connsiteY0" fmla="*/ 85299 h 136478"/>
              <a:gd name="connsiteX1" fmla="*/ 3412 w 85299"/>
              <a:gd name="connsiteY1" fmla="*/ 136478 h 136478"/>
              <a:gd name="connsiteX2" fmla="*/ 85299 w 85299"/>
              <a:gd name="connsiteY2" fmla="*/ 136478 h 136478"/>
              <a:gd name="connsiteX3" fmla="*/ 81887 w 85299"/>
              <a:gd name="connsiteY3" fmla="*/ 0 h 136478"/>
              <a:gd name="connsiteX4" fmla="*/ 20472 w 85299"/>
              <a:gd name="connsiteY4" fmla="*/ 23884 h 136478"/>
              <a:gd name="connsiteX5" fmla="*/ 0 w 85299"/>
              <a:gd name="connsiteY5" fmla="*/ 85299 h 13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299" h="136478">
                <a:moveTo>
                  <a:pt x="0" y="85299"/>
                </a:moveTo>
                <a:lnTo>
                  <a:pt x="3412" y="136478"/>
                </a:lnTo>
                <a:lnTo>
                  <a:pt x="85299" y="136478"/>
                </a:lnTo>
                <a:cubicBezTo>
                  <a:pt x="84162" y="90985"/>
                  <a:pt x="83024" y="45493"/>
                  <a:pt x="81887" y="0"/>
                </a:cubicBezTo>
                <a:lnTo>
                  <a:pt x="20472" y="23884"/>
                </a:lnTo>
                <a:lnTo>
                  <a:pt x="0" y="85299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rgbClr val="F5D279"/>
            </a:bgClr>
          </a:pattFill>
          <a:ln w="28575"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BBD0A9-48EC-F896-53FA-8719F1A9592D}"/>
              </a:ext>
            </a:extLst>
          </p:cNvPr>
          <p:cNvSpPr txBox="1"/>
          <p:nvPr/>
        </p:nvSpPr>
        <p:spPr>
          <a:xfrm>
            <a:off x="28258747" y="21530471"/>
            <a:ext cx="13747348" cy="1346138"/>
          </a:xfrm>
          <a:prstGeom prst="rect">
            <a:avLst/>
          </a:prstGeom>
          <a:noFill/>
          <a:ln w="38100">
            <a:solidFill>
              <a:srgbClr val="156082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716" b="1">
                <a:latin typeface="+mn-lt"/>
                <a:cs typeface="Arial"/>
              </a:rPr>
              <a:t>Peels Slough &amp; Trib. + Alder Grove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Protect and restore 87 acres of floodplain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Adjacent to DNR land; increases footprint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0FB2E4C-5A30-10EC-8791-2C4C3371DB68}"/>
              </a:ext>
            </a:extLst>
          </p:cNvPr>
          <p:cNvSpPr/>
          <p:nvPr/>
        </p:nvSpPr>
        <p:spPr>
          <a:xfrm>
            <a:off x="38807725" y="16548904"/>
            <a:ext cx="1257716" cy="456895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4CD2DB1-96B8-8E67-AC1C-F0DF84578C6E}"/>
              </a:ext>
            </a:extLst>
          </p:cNvPr>
          <p:cNvSpPr txBox="1"/>
          <p:nvPr/>
        </p:nvSpPr>
        <p:spPr>
          <a:xfrm>
            <a:off x="31833111" y="10261055"/>
            <a:ext cx="6031783" cy="3017877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716" b="1">
                <a:latin typeface="+mn-lt"/>
                <a:cs typeface="Arial"/>
              </a:rPr>
              <a:t>Chehalis RM 14.5-17.5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Protection/acquisition, reach-scale restoration, landowner outreach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High priority riparian planting above surge plain (sea level rise preparation)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Potential structure elevation(s) / relocation(s)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A91F157-95BF-7EC4-F791-0DAEA16E8C3C}"/>
              </a:ext>
            </a:extLst>
          </p:cNvPr>
          <p:cNvCxnSpPr>
            <a:cxnSpLocks/>
            <a:stCxn id="58" idx="1"/>
          </p:cNvCxnSpPr>
          <p:nvPr/>
        </p:nvCxnSpPr>
        <p:spPr>
          <a:xfrm flipH="1" flipV="1">
            <a:off x="32021291" y="13284627"/>
            <a:ext cx="6786434" cy="3492725"/>
          </a:xfrm>
          <a:prstGeom prst="line">
            <a:avLst/>
          </a:prstGeom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CB881F2-CCD1-87CE-2789-AE55FF34FA86}"/>
              </a:ext>
            </a:extLst>
          </p:cNvPr>
          <p:cNvCxnSpPr>
            <a:cxnSpLocks/>
          </p:cNvCxnSpPr>
          <p:nvPr/>
        </p:nvCxnSpPr>
        <p:spPr>
          <a:xfrm flipH="1" flipV="1">
            <a:off x="37900829" y="13335157"/>
            <a:ext cx="2164612" cy="3249542"/>
          </a:xfrm>
          <a:prstGeom prst="line">
            <a:avLst/>
          </a:prstGeom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B022D70A-A2DE-6864-0179-BE5C1F46CDCB}"/>
              </a:ext>
            </a:extLst>
          </p:cNvPr>
          <p:cNvSpPr/>
          <p:nvPr/>
        </p:nvSpPr>
        <p:spPr>
          <a:xfrm>
            <a:off x="1422401" y="18476166"/>
            <a:ext cx="304929" cy="609857"/>
          </a:xfrm>
          <a:custGeom>
            <a:avLst/>
            <a:gdLst>
              <a:gd name="connsiteX0" fmla="*/ 28575 w 157163"/>
              <a:gd name="connsiteY0" fmla="*/ 0 h 314325"/>
              <a:gd name="connsiteX1" fmla="*/ 0 w 157163"/>
              <a:gd name="connsiteY1" fmla="*/ 76200 h 314325"/>
              <a:gd name="connsiteX2" fmla="*/ 38100 w 157163"/>
              <a:gd name="connsiteY2" fmla="*/ 123825 h 314325"/>
              <a:gd name="connsiteX3" fmla="*/ 61913 w 157163"/>
              <a:gd name="connsiteY3" fmla="*/ 109537 h 314325"/>
              <a:gd name="connsiteX4" fmla="*/ 66675 w 157163"/>
              <a:gd name="connsiteY4" fmla="*/ 147637 h 314325"/>
              <a:gd name="connsiteX5" fmla="*/ 33338 w 157163"/>
              <a:gd name="connsiteY5" fmla="*/ 166687 h 314325"/>
              <a:gd name="connsiteX6" fmla="*/ 28575 w 157163"/>
              <a:gd name="connsiteY6" fmla="*/ 171450 h 314325"/>
              <a:gd name="connsiteX7" fmla="*/ 76200 w 157163"/>
              <a:gd name="connsiteY7" fmla="*/ 180975 h 314325"/>
              <a:gd name="connsiteX8" fmla="*/ 57150 w 157163"/>
              <a:gd name="connsiteY8" fmla="*/ 309562 h 314325"/>
              <a:gd name="connsiteX9" fmla="*/ 157163 w 157163"/>
              <a:gd name="connsiteY9" fmla="*/ 314325 h 314325"/>
              <a:gd name="connsiteX10" fmla="*/ 119063 w 157163"/>
              <a:gd name="connsiteY10" fmla="*/ 19050 h 314325"/>
              <a:gd name="connsiteX11" fmla="*/ 57150 w 157163"/>
              <a:gd name="connsiteY11" fmla="*/ 47625 h 314325"/>
              <a:gd name="connsiteX12" fmla="*/ 28575 w 157163"/>
              <a:gd name="connsiteY12" fmla="*/ 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7163" h="314325">
                <a:moveTo>
                  <a:pt x="28575" y="0"/>
                </a:moveTo>
                <a:lnTo>
                  <a:pt x="0" y="76200"/>
                </a:lnTo>
                <a:lnTo>
                  <a:pt x="38100" y="123825"/>
                </a:lnTo>
                <a:lnTo>
                  <a:pt x="61913" y="109537"/>
                </a:lnTo>
                <a:lnTo>
                  <a:pt x="66675" y="147637"/>
                </a:lnTo>
                <a:lnTo>
                  <a:pt x="33338" y="166687"/>
                </a:lnTo>
                <a:lnTo>
                  <a:pt x="28575" y="171450"/>
                </a:lnTo>
                <a:lnTo>
                  <a:pt x="76200" y="180975"/>
                </a:lnTo>
                <a:lnTo>
                  <a:pt x="57150" y="309562"/>
                </a:lnTo>
                <a:lnTo>
                  <a:pt x="157163" y="314325"/>
                </a:lnTo>
                <a:lnTo>
                  <a:pt x="119063" y="19050"/>
                </a:lnTo>
                <a:lnTo>
                  <a:pt x="57150" y="47625"/>
                </a:lnTo>
                <a:lnTo>
                  <a:pt x="28575" y="0"/>
                </a:lnTo>
                <a:close/>
              </a:path>
            </a:pathLst>
          </a:custGeom>
          <a:pattFill prst="wdUpDiag">
            <a:fgClr>
              <a:schemeClr val="accent5"/>
            </a:fgClr>
            <a:bgClr>
              <a:srgbClr val="CACCC2"/>
            </a:bgClr>
          </a:patt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81AB678F-5C5E-E33E-7D94-50C312A3CE6E}"/>
              </a:ext>
            </a:extLst>
          </p:cNvPr>
          <p:cNvSpPr/>
          <p:nvPr/>
        </p:nvSpPr>
        <p:spPr>
          <a:xfrm>
            <a:off x="20466536" y="31197802"/>
            <a:ext cx="304929" cy="609857"/>
          </a:xfrm>
          <a:custGeom>
            <a:avLst/>
            <a:gdLst>
              <a:gd name="connsiteX0" fmla="*/ 28575 w 157163"/>
              <a:gd name="connsiteY0" fmla="*/ 0 h 314325"/>
              <a:gd name="connsiteX1" fmla="*/ 0 w 157163"/>
              <a:gd name="connsiteY1" fmla="*/ 76200 h 314325"/>
              <a:gd name="connsiteX2" fmla="*/ 38100 w 157163"/>
              <a:gd name="connsiteY2" fmla="*/ 123825 h 314325"/>
              <a:gd name="connsiteX3" fmla="*/ 61913 w 157163"/>
              <a:gd name="connsiteY3" fmla="*/ 109537 h 314325"/>
              <a:gd name="connsiteX4" fmla="*/ 66675 w 157163"/>
              <a:gd name="connsiteY4" fmla="*/ 147637 h 314325"/>
              <a:gd name="connsiteX5" fmla="*/ 33338 w 157163"/>
              <a:gd name="connsiteY5" fmla="*/ 166687 h 314325"/>
              <a:gd name="connsiteX6" fmla="*/ 28575 w 157163"/>
              <a:gd name="connsiteY6" fmla="*/ 171450 h 314325"/>
              <a:gd name="connsiteX7" fmla="*/ 76200 w 157163"/>
              <a:gd name="connsiteY7" fmla="*/ 180975 h 314325"/>
              <a:gd name="connsiteX8" fmla="*/ 57150 w 157163"/>
              <a:gd name="connsiteY8" fmla="*/ 309562 h 314325"/>
              <a:gd name="connsiteX9" fmla="*/ 157163 w 157163"/>
              <a:gd name="connsiteY9" fmla="*/ 314325 h 314325"/>
              <a:gd name="connsiteX10" fmla="*/ 119063 w 157163"/>
              <a:gd name="connsiteY10" fmla="*/ 19050 h 314325"/>
              <a:gd name="connsiteX11" fmla="*/ 57150 w 157163"/>
              <a:gd name="connsiteY11" fmla="*/ 47625 h 314325"/>
              <a:gd name="connsiteX12" fmla="*/ 28575 w 157163"/>
              <a:gd name="connsiteY12" fmla="*/ 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7163" h="314325">
                <a:moveTo>
                  <a:pt x="28575" y="0"/>
                </a:moveTo>
                <a:lnTo>
                  <a:pt x="0" y="76200"/>
                </a:lnTo>
                <a:lnTo>
                  <a:pt x="38100" y="123825"/>
                </a:lnTo>
                <a:lnTo>
                  <a:pt x="61913" y="109537"/>
                </a:lnTo>
                <a:lnTo>
                  <a:pt x="66675" y="147637"/>
                </a:lnTo>
                <a:lnTo>
                  <a:pt x="33338" y="166687"/>
                </a:lnTo>
                <a:lnTo>
                  <a:pt x="28575" y="171450"/>
                </a:lnTo>
                <a:lnTo>
                  <a:pt x="76200" y="180975"/>
                </a:lnTo>
                <a:lnTo>
                  <a:pt x="57150" y="309562"/>
                </a:lnTo>
                <a:lnTo>
                  <a:pt x="157163" y="314325"/>
                </a:lnTo>
                <a:lnTo>
                  <a:pt x="119063" y="19050"/>
                </a:lnTo>
                <a:lnTo>
                  <a:pt x="57150" y="47625"/>
                </a:lnTo>
                <a:lnTo>
                  <a:pt x="28575" y="0"/>
                </a:lnTo>
                <a:close/>
              </a:path>
            </a:pathLst>
          </a:custGeom>
          <a:pattFill prst="wdUpDiag">
            <a:fgClr>
              <a:schemeClr val="accent5"/>
            </a:fgClr>
            <a:bgClr>
              <a:srgbClr val="CACCC2"/>
            </a:bgClr>
          </a:patt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AF2F789-24DA-984B-329D-CDFBFB936360}"/>
              </a:ext>
            </a:extLst>
          </p:cNvPr>
          <p:cNvSpPr txBox="1"/>
          <p:nvPr/>
        </p:nvSpPr>
        <p:spPr>
          <a:xfrm>
            <a:off x="34925498" y="21948406"/>
            <a:ext cx="7096515" cy="928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774136"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Aptos" panose="02110004020202020204"/>
                <a:cs typeface="Arial"/>
              </a:rPr>
              <a:t>Allows floodplain and wetland connectivity</a:t>
            </a:r>
          </a:p>
          <a:p>
            <a:pPr defTabSz="1774136"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Aptos" panose="02110004020202020204"/>
                <a:cs typeface="Arial"/>
              </a:rPr>
              <a:t>Extinguishes development threat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17DDA29-50CF-385A-B89E-4F0233A65BAA}"/>
              </a:ext>
            </a:extLst>
          </p:cNvPr>
          <p:cNvSpPr/>
          <p:nvPr/>
        </p:nvSpPr>
        <p:spPr>
          <a:xfrm>
            <a:off x="23053442" y="16082984"/>
            <a:ext cx="227132" cy="69436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86F96C3-4881-5422-8B28-F1971AF99878}"/>
              </a:ext>
            </a:extLst>
          </p:cNvPr>
          <p:cNvSpPr/>
          <p:nvPr/>
        </p:nvSpPr>
        <p:spPr>
          <a:xfrm>
            <a:off x="4185773" y="20313109"/>
            <a:ext cx="342523" cy="91322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0320F97-E1F8-4DC0-C8EE-87C9A24C582B}"/>
              </a:ext>
            </a:extLst>
          </p:cNvPr>
          <p:cNvSpPr/>
          <p:nvPr/>
        </p:nvSpPr>
        <p:spPr>
          <a:xfrm>
            <a:off x="40166905" y="2703923"/>
            <a:ext cx="342523" cy="91322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6631B9E-C062-D06D-5249-62D2C669E86F}"/>
              </a:ext>
            </a:extLst>
          </p:cNvPr>
          <p:cNvSpPr txBox="1"/>
          <p:nvPr/>
        </p:nvSpPr>
        <p:spPr>
          <a:xfrm>
            <a:off x="40596048" y="2890937"/>
            <a:ext cx="3120559" cy="510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16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acoustic receivers</a:t>
            </a: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194A4FA5-EA23-23BB-7806-92ABA68D2F9E}"/>
              </a:ext>
            </a:extLst>
          </p:cNvPr>
          <p:cNvSpPr>
            <a:spLocks noChangeAspect="1"/>
          </p:cNvSpPr>
          <p:nvPr/>
        </p:nvSpPr>
        <p:spPr>
          <a:xfrm>
            <a:off x="14628575" y="1531777"/>
            <a:ext cx="2330382" cy="611801"/>
          </a:xfrm>
          <a:custGeom>
            <a:avLst/>
            <a:gdLst>
              <a:gd name="connsiteX0" fmla="*/ 0 w 2838450"/>
              <a:gd name="connsiteY0" fmla="*/ 257175 h 619125"/>
              <a:gd name="connsiteX1" fmla="*/ 47625 w 2838450"/>
              <a:gd name="connsiteY1" fmla="*/ 609600 h 619125"/>
              <a:gd name="connsiteX2" fmla="*/ 266700 w 2838450"/>
              <a:gd name="connsiteY2" fmla="*/ 533400 h 619125"/>
              <a:gd name="connsiteX3" fmla="*/ 1866900 w 2838450"/>
              <a:gd name="connsiteY3" fmla="*/ 619125 h 619125"/>
              <a:gd name="connsiteX4" fmla="*/ 2733675 w 2838450"/>
              <a:gd name="connsiteY4" fmla="*/ 295275 h 619125"/>
              <a:gd name="connsiteX5" fmla="*/ 2838450 w 2838450"/>
              <a:gd name="connsiteY5" fmla="*/ 209550 h 619125"/>
              <a:gd name="connsiteX6" fmla="*/ 2762250 w 2838450"/>
              <a:gd name="connsiteY6" fmla="*/ 0 h 619125"/>
              <a:gd name="connsiteX7" fmla="*/ 2047875 w 2838450"/>
              <a:gd name="connsiteY7" fmla="*/ 95250 h 619125"/>
              <a:gd name="connsiteX8" fmla="*/ 1562100 w 2838450"/>
              <a:gd name="connsiteY8" fmla="*/ 104775 h 619125"/>
              <a:gd name="connsiteX9" fmla="*/ 1114425 w 2838450"/>
              <a:gd name="connsiteY9" fmla="*/ 190500 h 619125"/>
              <a:gd name="connsiteX10" fmla="*/ 666750 w 2838450"/>
              <a:gd name="connsiteY10" fmla="*/ 114300 h 619125"/>
              <a:gd name="connsiteX11" fmla="*/ 0 w 2838450"/>
              <a:gd name="connsiteY11" fmla="*/ 257175 h 619125"/>
              <a:gd name="connsiteX0" fmla="*/ 0 w 2838450"/>
              <a:gd name="connsiteY0" fmla="*/ 257175 h 619125"/>
              <a:gd name="connsiteX1" fmla="*/ 47625 w 2838450"/>
              <a:gd name="connsiteY1" fmla="*/ 609600 h 619125"/>
              <a:gd name="connsiteX2" fmla="*/ 266700 w 2838450"/>
              <a:gd name="connsiteY2" fmla="*/ 533400 h 619125"/>
              <a:gd name="connsiteX3" fmla="*/ 1866900 w 2838450"/>
              <a:gd name="connsiteY3" fmla="*/ 619125 h 619125"/>
              <a:gd name="connsiteX4" fmla="*/ 2774932 w 2838450"/>
              <a:gd name="connsiteY4" fmla="*/ 457381 h 619125"/>
              <a:gd name="connsiteX5" fmla="*/ 2838450 w 2838450"/>
              <a:gd name="connsiteY5" fmla="*/ 209550 h 619125"/>
              <a:gd name="connsiteX6" fmla="*/ 2762250 w 2838450"/>
              <a:gd name="connsiteY6" fmla="*/ 0 h 619125"/>
              <a:gd name="connsiteX7" fmla="*/ 2047875 w 2838450"/>
              <a:gd name="connsiteY7" fmla="*/ 95250 h 619125"/>
              <a:gd name="connsiteX8" fmla="*/ 1562100 w 2838450"/>
              <a:gd name="connsiteY8" fmla="*/ 104775 h 619125"/>
              <a:gd name="connsiteX9" fmla="*/ 1114425 w 2838450"/>
              <a:gd name="connsiteY9" fmla="*/ 190500 h 619125"/>
              <a:gd name="connsiteX10" fmla="*/ 666750 w 2838450"/>
              <a:gd name="connsiteY10" fmla="*/ 114300 h 619125"/>
              <a:gd name="connsiteX11" fmla="*/ 0 w 2838450"/>
              <a:gd name="connsiteY11" fmla="*/ 257175 h 619125"/>
              <a:gd name="connsiteX0" fmla="*/ 0 w 2838450"/>
              <a:gd name="connsiteY0" fmla="*/ 161925 h 523875"/>
              <a:gd name="connsiteX1" fmla="*/ 47625 w 2838450"/>
              <a:gd name="connsiteY1" fmla="*/ 514350 h 523875"/>
              <a:gd name="connsiteX2" fmla="*/ 266700 w 2838450"/>
              <a:gd name="connsiteY2" fmla="*/ 438150 h 523875"/>
              <a:gd name="connsiteX3" fmla="*/ 1866900 w 2838450"/>
              <a:gd name="connsiteY3" fmla="*/ 523875 h 523875"/>
              <a:gd name="connsiteX4" fmla="*/ 2774932 w 2838450"/>
              <a:gd name="connsiteY4" fmla="*/ 362131 h 523875"/>
              <a:gd name="connsiteX5" fmla="*/ 2838450 w 2838450"/>
              <a:gd name="connsiteY5" fmla="*/ 114300 h 523875"/>
              <a:gd name="connsiteX6" fmla="*/ 2687989 w 2838450"/>
              <a:gd name="connsiteY6" fmla="*/ 55676 h 523875"/>
              <a:gd name="connsiteX7" fmla="*/ 2047875 w 2838450"/>
              <a:gd name="connsiteY7" fmla="*/ 0 h 523875"/>
              <a:gd name="connsiteX8" fmla="*/ 1562100 w 2838450"/>
              <a:gd name="connsiteY8" fmla="*/ 9525 h 523875"/>
              <a:gd name="connsiteX9" fmla="*/ 1114425 w 2838450"/>
              <a:gd name="connsiteY9" fmla="*/ 95250 h 523875"/>
              <a:gd name="connsiteX10" fmla="*/ 666750 w 2838450"/>
              <a:gd name="connsiteY10" fmla="*/ 19050 h 523875"/>
              <a:gd name="connsiteX11" fmla="*/ 0 w 2838450"/>
              <a:gd name="connsiteY11" fmla="*/ 161925 h 523875"/>
              <a:gd name="connsiteX0" fmla="*/ 0 w 2838450"/>
              <a:gd name="connsiteY0" fmla="*/ 152400 h 514350"/>
              <a:gd name="connsiteX1" fmla="*/ 47625 w 2838450"/>
              <a:gd name="connsiteY1" fmla="*/ 504825 h 514350"/>
              <a:gd name="connsiteX2" fmla="*/ 266700 w 2838450"/>
              <a:gd name="connsiteY2" fmla="*/ 428625 h 514350"/>
              <a:gd name="connsiteX3" fmla="*/ 1866900 w 2838450"/>
              <a:gd name="connsiteY3" fmla="*/ 514350 h 514350"/>
              <a:gd name="connsiteX4" fmla="*/ 2774932 w 2838450"/>
              <a:gd name="connsiteY4" fmla="*/ 352606 h 514350"/>
              <a:gd name="connsiteX5" fmla="*/ 2838450 w 2838450"/>
              <a:gd name="connsiteY5" fmla="*/ 104775 h 514350"/>
              <a:gd name="connsiteX6" fmla="*/ 2687989 w 2838450"/>
              <a:gd name="connsiteY6" fmla="*/ 46151 h 514350"/>
              <a:gd name="connsiteX7" fmla="*/ 2056126 w 2838450"/>
              <a:gd name="connsiteY7" fmla="*/ 124631 h 514350"/>
              <a:gd name="connsiteX8" fmla="*/ 1562100 w 2838450"/>
              <a:gd name="connsiteY8" fmla="*/ 0 h 514350"/>
              <a:gd name="connsiteX9" fmla="*/ 1114425 w 2838450"/>
              <a:gd name="connsiteY9" fmla="*/ 85725 h 514350"/>
              <a:gd name="connsiteX10" fmla="*/ 666750 w 2838450"/>
              <a:gd name="connsiteY10" fmla="*/ 9525 h 514350"/>
              <a:gd name="connsiteX11" fmla="*/ 0 w 2838450"/>
              <a:gd name="connsiteY11" fmla="*/ 152400 h 514350"/>
              <a:gd name="connsiteX0" fmla="*/ 0 w 2838450"/>
              <a:gd name="connsiteY0" fmla="*/ 142875 h 504825"/>
              <a:gd name="connsiteX1" fmla="*/ 47625 w 2838450"/>
              <a:gd name="connsiteY1" fmla="*/ 495300 h 504825"/>
              <a:gd name="connsiteX2" fmla="*/ 266700 w 2838450"/>
              <a:gd name="connsiteY2" fmla="*/ 419100 h 504825"/>
              <a:gd name="connsiteX3" fmla="*/ 1866900 w 2838450"/>
              <a:gd name="connsiteY3" fmla="*/ 504825 h 504825"/>
              <a:gd name="connsiteX4" fmla="*/ 2774932 w 2838450"/>
              <a:gd name="connsiteY4" fmla="*/ 343081 h 504825"/>
              <a:gd name="connsiteX5" fmla="*/ 2838450 w 2838450"/>
              <a:gd name="connsiteY5" fmla="*/ 95250 h 504825"/>
              <a:gd name="connsiteX6" fmla="*/ 2687989 w 2838450"/>
              <a:gd name="connsiteY6" fmla="*/ 36626 h 504825"/>
              <a:gd name="connsiteX7" fmla="*/ 2056126 w 2838450"/>
              <a:gd name="connsiteY7" fmla="*/ 115106 h 504825"/>
              <a:gd name="connsiteX8" fmla="*/ 1537346 w 2838450"/>
              <a:gd name="connsiteY8" fmla="*/ 130221 h 504825"/>
              <a:gd name="connsiteX9" fmla="*/ 1114425 w 2838450"/>
              <a:gd name="connsiteY9" fmla="*/ 76200 h 504825"/>
              <a:gd name="connsiteX10" fmla="*/ 666750 w 2838450"/>
              <a:gd name="connsiteY10" fmla="*/ 0 h 504825"/>
              <a:gd name="connsiteX11" fmla="*/ 0 w 2838450"/>
              <a:gd name="connsiteY11" fmla="*/ 142875 h 50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38450" h="504825">
                <a:moveTo>
                  <a:pt x="0" y="142875"/>
                </a:moveTo>
                <a:lnTo>
                  <a:pt x="47625" y="495300"/>
                </a:lnTo>
                <a:lnTo>
                  <a:pt x="266700" y="419100"/>
                </a:lnTo>
                <a:lnTo>
                  <a:pt x="1866900" y="504825"/>
                </a:lnTo>
                <a:lnTo>
                  <a:pt x="2774932" y="343081"/>
                </a:lnTo>
                <a:lnTo>
                  <a:pt x="2838450" y="95250"/>
                </a:lnTo>
                <a:lnTo>
                  <a:pt x="2687989" y="36626"/>
                </a:lnTo>
                <a:lnTo>
                  <a:pt x="2056126" y="115106"/>
                </a:lnTo>
                <a:lnTo>
                  <a:pt x="1537346" y="130221"/>
                </a:lnTo>
                <a:lnTo>
                  <a:pt x="1114425" y="76200"/>
                </a:lnTo>
                <a:lnTo>
                  <a:pt x="666750" y="0"/>
                </a:lnTo>
                <a:lnTo>
                  <a:pt x="0" y="142875"/>
                </a:lnTo>
                <a:close/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5EC97CC-1D9C-98DE-8C55-3CB21D701D44}"/>
              </a:ext>
            </a:extLst>
          </p:cNvPr>
          <p:cNvSpPr txBox="1"/>
          <p:nvPr/>
        </p:nvSpPr>
        <p:spPr>
          <a:xfrm>
            <a:off x="11508796" y="10459881"/>
            <a:ext cx="5211076" cy="4113498"/>
          </a:xfrm>
          <a:prstGeom prst="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sz="3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Coastal Resilience and Other Projects (CCA $):</a:t>
            </a:r>
          </a:p>
          <a:p>
            <a:pPr marL="554417" indent="-554417">
              <a:buFont typeface="Arial" panose="020B0604020202020204" pitchFamily="34" charset="0"/>
              <a:buChar char="•"/>
            </a:pPr>
            <a:r>
              <a:rPr lang="en-US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Coastal erosion &amp; SLR</a:t>
            </a:r>
          </a:p>
          <a:p>
            <a:pPr marL="554417" indent="-554417">
              <a:buFont typeface="Arial" panose="020B0604020202020204" pitchFamily="34" charset="0"/>
              <a:buChar char="•"/>
            </a:pPr>
            <a:r>
              <a:rPr lang="en-US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WSDOT, ECY, WDFW, Flood Authority, EMD</a:t>
            </a:r>
          </a:p>
          <a:p>
            <a:pPr marL="554417" indent="-554417">
              <a:buFont typeface="Arial" panose="020B0604020202020204" pitchFamily="34" charset="0"/>
              <a:buChar char="•"/>
            </a:pPr>
            <a:r>
              <a:rPr lang="en-US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Transportation Infrastructure + Habitat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FC80AEA-48EC-36B1-40F6-B9ACDC26DB3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5000"/>
          </a:blip>
          <a:stretch>
            <a:fillRect/>
          </a:stretch>
        </p:blipFill>
        <p:spPr>
          <a:xfrm>
            <a:off x="-1811" y="23836616"/>
            <a:ext cx="3755044" cy="793730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F45C4C7-E1CB-2ADD-FAAF-8AAD237BD3BF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5000"/>
          </a:blip>
          <a:stretch>
            <a:fillRect/>
          </a:stretch>
        </p:blipFill>
        <p:spPr>
          <a:xfrm>
            <a:off x="15393494" y="21062450"/>
            <a:ext cx="3993123" cy="7277789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0A930C2-2789-8DD0-C02A-2E0B9FC69652}"/>
              </a:ext>
            </a:extLst>
          </p:cNvPr>
          <p:cNvSpPr/>
          <p:nvPr/>
        </p:nvSpPr>
        <p:spPr>
          <a:xfrm>
            <a:off x="35742812" y="15365499"/>
            <a:ext cx="7871327" cy="1625601"/>
          </a:xfrm>
          <a:custGeom>
            <a:avLst/>
            <a:gdLst>
              <a:gd name="csX0" fmla="*/ 0 w 5903495"/>
              <a:gd name="csY0" fmla="*/ 1074821 h 1219201"/>
              <a:gd name="csX1" fmla="*/ 144379 w 5903495"/>
              <a:gd name="csY1" fmla="*/ 1058779 h 1219201"/>
              <a:gd name="csX2" fmla="*/ 433137 w 5903495"/>
              <a:gd name="csY2" fmla="*/ 1042736 h 1219201"/>
              <a:gd name="csX3" fmla="*/ 465221 w 5903495"/>
              <a:gd name="csY3" fmla="*/ 994610 h 1219201"/>
              <a:gd name="csX4" fmla="*/ 577516 w 5903495"/>
              <a:gd name="csY4" fmla="*/ 930442 h 1219201"/>
              <a:gd name="csX5" fmla="*/ 625643 w 5903495"/>
              <a:gd name="csY5" fmla="*/ 898357 h 1219201"/>
              <a:gd name="csX6" fmla="*/ 721895 w 5903495"/>
              <a:gd name="csY6" fmla="*/ 882315 h 1219201"/>
              <a:gd name="csX7" fmla="*/ 834190 w 5903495"/>
              <a:gd name="csY7" fmla="*/ 914400 h 1219201"/>
              <a:gd name="csX8" fmla="*/ 1251285 w 5903495"/>
              <a:gd name="csY8" fmla="*/ 898357 h 1219201"/>
              <a:gd name="csX9" fmla="*/ 1363579 w 5903495"/>
              <a:gd name="csY9" fmla="*/ 866273 h 1219201"/>
              <a:gd name="csX10" fmla="*/ 1443790 w 5903495"/>
              <a:gd name="csY10" fmla="*/ 882315 h 1219201"/>
              <a:gd name="csX11" fmla="*/ 1507958 w 5903495"/>
              <a:gd name="csY11" fmla="*/ 994610 h 1219201"/>
              <a:gd name="csX12" fmla="*/ 1556085 w 5903495"/>
              <a:gd name="csY12" fmla="*/ 1010652 h 1219201"/>
              <a:gd name="csX13" fmla="*/ 1652337 w 5903495"/>
              <a:gd name="csY13" fmla="*/ 1058779 h 1219201"/>
              <a:gd name="csX14" fmla="*/ 1716506 w 5903495"/>
              <a:gd name="csY14" fmla="*/ 1090863 h 1219201"/>
              <a:gd name="csX15" fmla="*/ 1764632 w 5903495"/>
              <a:gd name="csY15" fmla="*/ 1106905 h 1219201"/>
              <a:gd name="csX16" fmla="*/ 1892969 w 5903495"/>
              <a:gd name="csY16" fmla="*/ 1171073 h 1219201"/>
              <a:gd name="csX17" fmla="*/ 2101516 w 5903495"/>
              <a:gd name="csY17" fmla="*/ 1155031 h 1219201"/>
              <a:gd name="csX18" fmla="*/ 2181727 w 5903495"/>
              <a:gd name="csY18" fmla="*/ 1106905 h 1219201"/>
              <a:gd name="csX19" fmla="*/ 2245895 w 5903495"/>
              <a:gd name="csY19" fmla="*/ 1074821 h 1219201"/>
              <a:gd name="csX20" fmla="*/ 2294021 w 5903495"/>
              <a:gd name="csY20" fmla="*/ 1042736 h 1219201"/>
              <a:gd name="csX21" fmla="*/ 2358190 w 5903495"/>
              <a:gd name="csY21" fmla="*/ 1026694 h 1219201"/>
              <a:gd name="csX22" fmla="*/ 2406316 w 5903495"/>
              <a:gd name="csY22" fmla="*/ 1010652 h 1219201"/>
              <a:gd name="csX23" fmla="*/ 2759243 w 5903495"/>
              <a:gd name="csY23" fmla="*/ 1026694 h 1219201"/>
              <a:gd name="csX24" fmla="*/ 2887579 w 5903495"/>
              <a:gd name="csY24" fmla="*/ 1058779 h 1219201"/>
              <a:gd name="csX25" fmla="*/ 2967790 w 5903495"/>
              <a:gd name="csY25" fmla="*/ 1106905 h 1219201"/>
              <a:gd name="csX26" fmla="*/ 3015916 w 5903495"/>
              <a:gd name="csY26" fmla="*/ 1138989 h 1219201"/>
              <a:gd name="csX27" fmla="*/ 3064043 w 5903495"/>
              <a:gd name="csY27" fmla="*/ 1155031 h 1219201"/>
              <a:gd name="csX28" fmla="*/ 3128211 w 5903495"/>
              <a:gd name="csY28" fmla="*/ 1203157 h 1219201"/>
              <a:gd name="csX29" fmla="*/ 3753853 w 5903495"/>
              <a:gd name="csY29" fmla="*/ 1203157 h 1219201"/>
              <a:gd name="csX30" fmla="*/ 3962400 w 5903495"/>
              <a:gd name="csY30" fmla="*/ 1171073 h 1219201"/>
              <a:gd name="csX31" fmla="*/ 4122821 w 5903495"/>
              <a:gd name="csY31" fmla="*/ 1138989 h 1219201"/>
              <a:gd name="csX32" fmla="*/ 4235116 w 5903495"/>
              <a:gd name="csY32" fmla="*/ 1042736 h 1219201"/>
              <a:gd name="csX33" fmla="*/ 4347411 w 5903495"/>
              <a:gd name="csY33" fmla="*/ 994610 h 1219201"/>
              <a:gd name="csX34" fmla="*/ 4427621 w 5903495"/>
              <a:gd name="csY34" fmla="*/ 962526 h 1219201"/>
              <a:gd name="csX35" fmla="*/ 4523874 w 5903495"/>
              <a:gd name="csY35" fmla="*/ 914400 h 1219201"/>
              <a:gd name="csX36" fmla="*/ 4684295 w 5903495"/>
              <a:gd name="csY36" fmla="*/ 882315 h 1219201"/>
              <a:gd name="csX37" fmla="*/ 4764506 w 5903495"/>
              <a:gd name="csY37" fmla="*/ 850231 h 1219201"/>
              <a:gd name="csX38" fmla="*/ 4860758 w 5903495"/>
              <a:gd name="csY38" fmla="*/ 834189 h 1219201"/>
              <a:gd name="csX39" fmla="*/ 4940969 w 5903495"/>
              <a:gd name="csY39" fmla="*/ 818147 h 1219201"/>
              <a:gd name="csX40" fmla="*/ 5053264 w 5903495"/>
              <a:gd name="csY40" fmla="*/ 753979 h 1219201"/>
              <a:gd name="csX41" fmla="*/ 5085348 w 5903495"/>
              <a:gd name="csY41" fmla="*/ 721894 h 1219201"/>
              <a:gd name="csX42" fmla="*/ 5181600 w 5903495"/>
              <a:gd name="csY42" fmla="*/ 641684 h 1219201"/>
              <a:gd name="csX43" fmla="*/ 5213685 w 5903495"/>
              <a:gd name="csY43" fmla="*/ 545431 h 1219201"/>
              <a:gd name="csX44" fmla="*/ 5277853 w 5903495"/>
              <a:gd name="csY44" fmla="*/ 449179 h 1219201"/>
              <a:gd name="csX45" fmla="*/ 5309937 w 5903495"/>
              <a:gd name="csY45" fmla="*/ 352926 h 1219201"/>
              <a:gd name="csX46" fmla="*/ 5325979 w 5903495"/>
              <a:gd name="csY46" fmla="*/ 304800 h 1219201"/>
              <a:gd name="csX47" fmla="*/ 5454316 w 5903495"/>
              <a:gd name="csY47" fmla="*/ 208547 h 1219201"/>
              <a:gd name="csX48" fmla="*/ 5678906 w 5903495"/>
              <a:gd name="csY48" fmla="*/ 160421 h 1219201"/>
              <a:gd name="csX49" fmla="*/ 5775158 w 5903495"/>
              <a:gd name="csY49" fmla="*/ 96252 h 1219201"/>
              <a:gd name="csX50" fmla="*/ 5855369 w 5903495"/>
              <a:gd name="csY50" fmla="*/ 48126 h 1219201"/>
              <a:gd name="csX51" fmla="*/ 5807243 w 5903495"/>
              <a:gd name="csY51" fmla="*/ 16042 h 1219201"/>
              <a:gd name="csX52" fmla="*/ 5743074 w 5903495"/>
              <a:gd name="csY52" fmla="*/ 0 h 1219201"/>
              <a:gd name="csX53" fmla="*/ 5903495 w 5903495"/>
              <a:gd name="csY53" fmla="*/ 16042 h 1219201"/>
              <a:gd name="csX54" fmla="*/ 5887453 w 5903495"/>
              <a:gd name="csY54" fmla="*/ 176463 h 12192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5903495" h="1219201">
                <a:moveTo>
                  <a:pt x="0" y="1074821"/>
                </a:moveTo>
                <a:cubicBezTo>
                  <a:pt x="48126" y="1069474"/>
                  <a:pt x="96089" y="1062356"/>
                  <a:pt x="144379" y="1058779"/>
                </a:cubicBezTo>
                <a:cubicBezTo>
                  <a:pt x="240517" y="1051658"/>
                  <a:pt x="338608" y="1061642"/>
                  <a:pt x="433137" y="1042736"/>
                </a:cubicBezTo>
                <a:cubicBezTo>
                  <a:pt x="452043" y="1038955"/>
                  <a:pt x="452878" y="1009421"/>
                  <a:pt x="465221" y="994610"/>
                </a:cubicBezTo>
                <a:cubicBezTo>
                  <a:pt x="515523" y="934248"/>
                  <a:pt x="504375" y="948727"/>
                  <a:pt x="577516" y="930442"/>
                </a:cubicBezTo>
                <a:cubicBezTo>
                  <a:pt x="593558" y="919747"/>
                  <a:pt x="607352" y="904454"/>
                  <a:pt x="625643" y="898357"/>
                </a:cubicBezTo>
                <a:cubicBezTo>
                  <a:pt x="656500" y="888071"/>
                  <a:pt x="689368" y="882315"/>
                  <a:pt x="721895" y="882315"/>
                </a:cubicBezTo>
                <a:cubicBezTo>
                  <a:pt x="742043" y="882315"/>
                  <a:pt x="811492" y="906833"/>
                  <a:pt x="834190" y="914400"/>
                </a:cubicBezTo>
                <a:cubicBezTo>
                  <a:pt x="973222" y="909052"/>
                  <a:pt x="1112459" y="907612"/>
                  <a:pt x="1251285" y="898357"/>
                </a:cubicBezTo>
                <a:cubicBezTo>
                  <a:pt x="1276464" y="896678"/>
                  <a:pt x="1337022" y="875125"/>
                  <a:pt x="1363579" y="866273"/>
                </a:cubicBezTo>
                <a:cubicBezTo>
                  <a:pt x="1390316" y="871620"/>
                  <a:pt x="1420116" y="868787"/>
                  <a:pt x="1443790" y="882315"/>
                </a:cubicBezTo>
                <a:cubicBezTo>
                  <a:pt x="1467458" y="895840"/>
                  <a:pt x="1494143" y="980795"/>
                  <a:pt x="1507958" y="994610"/>
                </a:cubicBezTo>
                <a:cubicBezTo>
                  <a:pt x="1519915" y="1006567"/>
                  <a:pt x="1540043" y="1005305"/>
                  <a:pt x="1556085" y="1010652"/>
                </a:cubicBezTo>
                <a:cubicBezTo>
                  <a:pt x="1648567" y="1072307"/>
                  <a:pt x="1559358" y="1018930"/>
                  <a:pt x="1652337" y="1058779"/>
                </a:cubicBezTo>
                <a:cubicBezTo>
                  <a:pt x="1674318" y="1068199"/>
                  <a:pt x="1694525" y="1081443"/>
                  <a:pt x="1716506" y="1090863"/>
                </a:cubicBezTo>
                <a:cubicBezTo>
                  <a:pt x="1732049" y="1097524"/>
                  <a:pt x="1749238" y="1099908"/>
                  <a:pt x="1764632" y="1106905"/>
                </a:cubicBezTo>
                <a:cubicBezTo>
                  <a:pt x="1808173" y="1126696"/>
                  <a:pt x="1892969" y="1171073"/>
                  <a:pt x="1892969" y="1171073"/>
                </a:cubicBezTo>
                <a:cubicBezTo>
                  <a:pt x="1962485" y="1165726"/>
                  <a:pt x="2033455" y="1170156"/>
                  <a:pt x="2101516" y="1155031"/>
                </a:cubicBezTo>
                <a:cubicBezTo>
                  <a:pt x="2131954" y="1148267"/>
                  <a:pt x="2154470" y="1122047"/>
                  <a:pt x="2181727" y="1106905"/>
                </a:cubicBezTo>
                <a:cubicBezTo>
                  <a:pt x="2202632" y="1095291"/>
                  <a:pt x="2225132" y="1086686"/>
                  <a:pt x="2245895" y="1074821"/>
                </a:cubicBezTo>
                <a:cubicBezTo>
                  <a:pt x="2262635" y="1065255"/>
                  <a:pt x="2276300" y="1050331"/>
                  <a:pt x="2294021" y="1042736"/>
                </a:cubicBezTo>
                <a:cubicBezTo>
                  <a:pt x="2314286" y="1034051"/>
                  <a:pt x="2336990" y="1032751"/>
                  <a:pt x="2358190" y="1026694"/>
                </a:cubicBezTo>
                <a:cubicBezTo>
                  <a:pt x="2374449" y="1022049"/>
                  <a:pt x="2390274" y="1015999"/>
                  <a:pt x="2406316" y="1010652"/>
                </a:cubicBezTo>
                <a:cubicBezTo>
                  <a:pt x="2523958" y="1015999"/>
                  <a:pt x="2642064" y="1014976"/>
                  <a:pt x="2759243" y="1026694"/>
                </a:cubicBezTo>
                <a:cubicBezTo>
                  <a:pt x="2803119" y="1031082"/>
                  <a:pt x="2887579" y="1058779"/>
                  <a:pt x="2887579" y="1058779"/>
                </a:cubicBezTo>
                <a:cubicBezTo>
                  <a:pt x="2914316" y="1074821"/>
                  <a:pt x="2941349" y="1090380"/>
                  <a:pt x="2967790" y="1106905"/>
                </a:cubicBezTo>
                <a:cubicBezTo>
                  <a:pt x="2984140" y="1117123"/>
                  <a:pt x="2998671" y="1130367"/>
                  <a:pt x="3015916" y="1138989"/>
                </a:cubicBezTo>
                <a:cubicBezTo>
                  <a:pt x="3031041" y="1146551"/>
                  <a:pt x="3048001" y="1149684"/>
                  <a:pt x="3064043" y="1155031"/>
                </a:cubicBezTo>
                <a:cubicBezTo>
                  <a:pt x="3085432" y="1171073"/>
                  <a:pt x="3102111" y="1197357"/>
                  <a:pt x="3128211" y="1203157"/>
                </a:cubicBezTo>
                <a:cubicBezTo>
                  <a:pt x="3280362" y="1236969"/>
                  <a:pt x="3644825" y="1207518"/>
                  <a:pt x="3753853" y="1203157"/>
                </a:cubicBezTo>
                <a:cubicBezTo>
                  <a:pt x="3999193" y="1154090"/>
                  <a:pt x="3612760" y="1229346"/>
                  <a:pt x="3962400" y="1171073"/>
                </a:cubicBezTo>
                <a:cubicBezTo>
                  <a:pt x="4016191" y="1162108"/>
                  <a:pt x="4122821" y="1138989"/>
                  <a:pt x="4122821" y="1138989"/>
                </a:cubicBezTo>
                <a:cubicBezTo>
                  <a:pt x="4166567" y="1095244"/>
                  <a:pt x="4180242" y="1077032"/>
                  <a:pt x="4235116" y="1042736"/>
                </a:cubicBezTo>
                <a:cubicBezTo>
                  <a:pt x="4291451" y="1007527"/>
                  <a:pt x="4292832" y="1015077"/>
                  <a:pt x="4347411" y="994610"/>
                </a:cubicBezTo>
                <a:cubicBezTo>
                  <a:pt x="4374374" y="984499"/>
                  <a:pt x="4401406" y="974442"/>
                  <a:pt x="4427621" y="962526"/>
                </a:cubicBezTo>
                <a:cubicBezTo>
                  <a:pt x="4460277" y="947682"/>
                  <a:pt x="4489636" y="925100"/>
                  <a:pt x="4523874" y="914400"/>
                </a:cubicBezTo>
                <a:cubicBezTo>
                  <a:pt x="4575924" y="898134"/>
                  <a:pt x="4633663" y="902568"/>
                  <a:pt x="4684295" y="882315"/>
                </a:cubicBezTo>
                <a:cubicBezTo>
                  <a:pt x="4711032" y="871620"/>
                  <a:pt x="4736724" y="857808"/>
                  <a:pt x="4764506" y="850231"/>
                </a:cubicBezTo>
                <a:cubicBezTo>
                  <a:pt x="4795886" y="841673"/>
                  <a:pt x="4828756" y="840007"/>
                  <a:pt x="4860758" y="834189"/>
                </a:cubicBezTo>
                <a:cubicBezTo>
                  <a:pt x="4887585" y="829311"/>
                  <a:pt x="4914232" y="823494"/>
                  <a:pt x="4940969" y="818147"/>
                </a:cubicBezTo>
                <a:cubicBezTo>
                  <a:pt x="4984878" y="796192"/>
                  <a:pt x="5015476" y="784210"/>
                  <a:pt x="5053264" y="753979"/>
                </a:cubicBezTo>
                <a:cubicBezTo>
                  <a:pt x="5065074" y="744531"/>
                  <a:pt x="5073538" y="731342"/>
                  <a:pt x="5085348" y="721894"/>
                </a:cubicBezTo>
                <a:cubicBezTo>
                  <a:pt x="5197026" y="632550"/>
                  <a:pt x="5067272" y="756012"/>
                  <a:pt x="5181600" y="641684"/>
                </a:cubicBezTo>
                <a:cubicBezTo>
                  <a:pt x="5192295" y="609600"/>
                  <a:pt x="5194925" y="573571"/>
                  <a:pt x="5213685" y="545431"/>
                </a:cubicBezTo>
                <a:lnTo>
                  <a:pt x="5277853" y="449179"/>
                </a:lnTo>
                <a:lnTo>
                  <a:pt x="5309937" y="352926"/>
                </a:lnTo>
                <a:cubicBezTo>
                  <a:pt x="5315284" y="336884"/>
                  <a:pt x="5314022" y="316757"/>
                  <a:pt x="5325979" y="304800"/>
                </a:cubicBezTo>
                <a:cubicBezTo>
                  <a:pt x="5361613" y="269166"/>
                  <a:pt x="5405944" y="220640"/>
                  <a:pt x="5454316" y="208547"/>
                </a:cubicBezTo>
                <a:cubicBezTo>
                  <a:pt x="5614209" y="168574"/>
                  <a:pt x="5539157" y="183712"/>
                  <a:pt x="5678906" y="160421"/>
                </a:cubicBezTo>
                <a:cubicBezTo>
                  <a:pt x="5752466" y="86859"/>
                  <a:pt x="5658620" y="173943"/>
                  <a:pt x="5775158" y="96252"/>
                </a:cubicBezTo>
                <a:cubicBezTo>
                  <a:pt x="5863240" y="37531"/>
                  <a:pt x="5743657" y="85363"/>
                  <a:pt x="5855369" y="48126"/>
                </a:cubicBezTo>
                <a:cubicBezTo>
                  <a:pt x="5839327" y="37431"/>
                  <a:pt x="5824964" y="23637"/>
                  <a:pt x="5807243" y="16042"/>
                </a:cubicBezTo>
                <a:cubicBezTo>
                  <a:pt x="5786978" y="7357"/>
                  <a:pt x="5721026" y="0"/>
                  <a:pt x="5743074" y="0"/>
                </a:cubicBezTo>
                <a:cubicBezTo>
                  <a:pt x="5796814" y="0"/>
                  <a:pt x="5850021" y="10695"/>
                  <a:pt x="5903495" y="16042"/>
                </a:cubicBezTo>
                <a:cubicBezTo>
                  <a:pt x="5886127" y="154991"/>
                  <a:pt x="5887453" y="101267"/>
                  <a:pt x="5887453" y="176463"/>
                </a:cubicBezTo>
              </a:path>
            </a:pathLst>
          </a:custGeom>
          <a:noFill/>
          <a:ln w="57150">
            <a:solidFill>
              <a:srgbClr val="A02B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A70EBE6-48BD-686A-DE42-CC49535EA161}"/>
              </a:ext>
            </a:extLst>
          </p:cNvPr>
          <p:cNvSpPr>
            <a:spLocks noChangeAspect="1"/>
          </p:cNvSpPr>
          <p:nvPr/>
        </p:nvSpPr>
        <p:spPr>
          <a:xfrm>
            <a:off x="18720940" y="32217227"/>
            <a:ext cx="2108367" cy="435424"/>
          </a:xfrm>
          <a:custGeom>
            <a:avLst/>
            <a:gdLst>
              <a:gd name="csX0" fmla="*/ 0 w 5903495"/>
              <a:gd name="csY0" fmla="*/ 1074821 h 1219201"/>
              <a:gd name="csX1" fmla="*/ 144379 w 5903495"/>
              <a:gd name="csY1" fmla="*/ 1058779 h 1219201"/>
              <a:gd name="csX2" fmla="*/ 433137 w 5903495"/>
              <a:gd name="csY2" fmla="*/ 1042736 h 1219201"/>
              <a:gd name="csX3" fmla="*/ 465221 w 5903495"/>
              <a:gd name="csY3" fmla="*/ 994610 h 1219201"/>
              <a:gd name="csX4" fmla="*/ 577516 w 5903495"/>
              <a:gd name="csY4" fmla="*/ 930442 h 1219201"/>
              <a:gd name="csX5" fmla="*/ 625643 w 5903495"/>
              <a:gd name="csY5" fmla="*/ 898357 h 1219201"/>
              <a:gd name="csX6" fmla="*/ 721895 w 5903495"/>
              <a:gd name="csY6" fmla="*/ 882315 h 1219201"/>
              <a:gd name="csX7" fmla="*/ 834190 w 5903495"/>
              <a:gd name="csY7" fmla="*/ 914400 h 1219201"/>
              <a:gd name="csX8" fmla="*/ 1251285 w 5903495"/>
              <a:gd name="csY8" fmla="*/ 898357 h 1219201"/>
              <a:gd name="csX9" fmla="*/ 1363579 w 5903495"/>
              <a:gd name="csY9" fmla="*/ 866273 h 1219201"/>
              <a:gd name="csX10" fmla="*/ 1443790 w 5903495"/>
              <a:gd name="csY10" fmla="*/ 882315 h 1219201"/>
              <a:gd name="csX11" fmla="*/ 1507958 w 5903495"/>
              <a:gd name="csY11" fmla="*/ 994610 h 1219201"/>
              <a:gd name="csX12" fmla="*/ 1556085 w 5903495"/>
              <a:gd name="csY12" fmla="*/ 1010652 h 1219201"/>
              <a:gd name="csX13" fmla="*/ 1652337 w 5903495"/>
              <a:gd name="csY13" fmla="*/ 1058779 h 1219201"/>
              <a:gd name="csX14" fmla="*/ 1716506 w 5903495"/>
              <a:gd name="csY14" fmla="*/ 1090863 h 1219201"/>
              <a:gd name="csX15" fmla="*/ 1764632 w 5903495"/>
              <a:gd name="csY15" fmla="*/ 1106905 h 1219201"/>
              <a:gd name="csX16" fmla="*/ 1892969 w 5903495"/>
              <a:gd name="csY16" fmla="*/ 1171073 h 1219201"/>
              <a:gd name="csX17" fmla="*/ 2101516 w 5903495"/>
              <a:gd name="csY17" fmla="*/ 1155031 h 1219201"/>
              <a:gd name="csX18" fmla="*/ 2181727 w 5903495"/>
              <a:gd name="csY18" fmla="*/ 1106905 h 1219201"/>
              <a:gd name="csX19" fmla="*/ 2245895 w 5903495"/>
              <a:gd name="csY19" fmla="*/ 1074821 h 1219201"/>
              <a:gd name="csX20" fmla="*/ 2294021 w 5903495"/>
              <a:gd name="csY20" fmla="*/ 1042736 h 1219201"/>
              <a:gd name="csX21" fmla="*/ 2358190 w 5903495"/>
              <a:gd name="csY21" fmla="*/ 1026694 h 1219201"/>
              <a:gd name="csX22" fmla="*/ 2406316 w 5903495"/>
              <a:gd name="csY22" fmla="*/ 1010652 h 1219201"/>
              <a:gd name="csX23" fmla="*/ 2759243 w 5903495"/>
              <a:gd name="csY23" fmla="*/ 1026694 h 1219201"/>
              <a:gd name="csX24" fmla="*/ 2887579 w 5903495"/>
              <a:gd name="csY24" fmla="*/ 1058779 h 1219201"/>
              <a:gd name="csX25" fmla="*/ 2967790 w 5903495"/>
              <a:gd name="csY25" fmla="*/ 1106905 h 1219201"/>
              <a:gd name="csX26" fmla="*/ 3015916 w 5903495"/>
              <a:gd name="csY26" fmla="*/ 1138989 h 1219201"/>
              <a:gd name="csX27" fmla="*/ 3064043 w 5903495"/>
              <a:gd name="csY27" fmla="*/ 1155031 h 1219201"/>
              <a:gd name="csX28" fmla="*/ 3128211 w 5903495"/>
              <a:gd name="csY28" fmla="*/ 1203157 h 1219201"/>
              <a:gd name="csX29" fmla="*/ 3753853 w 5903495"/>
              <a:gd name="csY29" fmla="*/ 1203157 h 1219201"/>
              <a:gd name="csX30" fmla="*/ 3962400 w 5903495"/>
              <a:gd name="csY30" fmla="*/ 1171073 h 1219201"/>
              <a:gd name="csX31" fmla="*/ 4122821 w 5903495"/>
              <a:gd name="csY31" fmla="*/ 1138989 h 1219201"/>
              <a:gd name="csX32" fmla="*/ 4235116 w 5903495"/>
              <a:gd name="csY32" fmla="*/ 1042736 h 1219201"/>
              <a:gd name="csX33" fmla="*/ 4347411 w 5903495"/>
              <a:gd name="csY33" fmla="*/ 994610 h 1219201"/>
              <a:gd name="csX34" fmla="*/ 4427621 w 5903495"/>
              <a:gd name="csY34" fmla="*/ 962526 h 1219201"/>
              <a:gd name="csX35" fmla="*/ 4523874 w 5903495"/>
              <a:gd name="csY35" fmla="*/ 914400 h 1219201"/>
              <a:gd name="csX36" fmla="*/ 4684295 w 5903495"/>
              <a:gd name="csY36" fmla="*/ 882315 h 1219201"/>
              <a:gd name="csX37" fmla="*/ 4764506 w 5903495"/>
              <a:gd name="csY37" fmla="*/ 850231 h 1219201"/>
              <a:gd name="csX38" fmla="*/ 4860758 w 5903495"/>
              <a:gd name="csY38" fmla="*/ 834189 h 1219201"/>
              <a:gd name="csX39" fmla="*/ 4940969 w 5903495"/>
              <a:gd name="csY39" fmla="*/ 818147 h 1219201"/>
              <a:gd name="csX40" fmla="*/ 5053264 w 5903495"/>
              <a:gd name="csY40" fmla="*/ 753979 h 1219201"/>
              <a:gd name="csX41" fmla="*/ 5085348 w 5903495"/>
              <a:gd name="csY41" fmla="*/ 721894 h 1219201"/>
              <a:gd name="csX42" fmla="*/ 5181600 w 5903495"/>
              <a:gd name="csY42" fmla="*/ 641684 h 1219201"/>
              <a:gd name="csX43" fmla="*/ 5213685 w 5903495"/>
              <a:gd name="csY43" fmla="*/ 545431 h 1219201"/>
              <a:gd name="csX44" fmla="*/ 5277853 w 5903495"/>
              <a:gd name="csY44" fmla="*/ 449179 h 1219201"/>
              <a:gd name="csX45" fmla="*/ 5309937 w 5903495"/>
              <a:gd name="csY45" fmla="*/ 352926 h 1219201"/>
              <a:gd name="csX46" fmla="*/ 5325979 w 5903495"/>
              <a:gd name="csY46" fmla="*/ 304800 h 1219201"/>
              <a:gd name="csX47" fmla="*/ 5454316 w 5903495"/>
              <a:gd name="csY47" fmla="*/ 208547 h 1219201"/>
              <a:gd name="csX48" fmla="*/ 5678906 w 5903495"/>
              <a:gd name="csY48" fmla="*/ 160421 h 1219201"/>
              <a:gd name="csX49" fmla="*/ 5775158 w 5903495"/>
              <a:gd name="csY49" fmla="*/ 96252 h 1219201"/>
              <a:gd name="csX50" fmla="*/ 5855369 w 5903495"/>
              <a:gd name="csY50" fmla="*/ 48126 h 1219201"/>
              <a:gd name="csX51" fmla="*/ 5807243 w 5903495"/>
              <a:gd name="csY51" fmla="*/ 16042 h 1219201"/>
              <a:gd name="csX52" fmla="*/ 5743074 w 5903495"/>
              <a:gd name="csY52" fmla="*/ 0 h 1219201"/>
              <a:gd name="csX53" fmla="*/ 5903495 w 5903495"/>
              <a:gd name="csY53" fmla="*/ 16042 h 1219201"/>
              <a:gd name="csX54" fmla="*/ 5887453 w 5903495"/>
              <a:gd name="csY54" fmla="*/ 176463 h 12192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5903495" h="1219201">
                <a:moveTo>
                  <a:pt x="0" y="1074821"/>
                </a:moveTo>
                <a:cubicBezTo>
                  <a:pt x="48126" y="1069474"/>
                  <a:pt x="96089" y="1062356"/>
                  <a:pt x="144379" y="1058779"/>
                </a:cubicBezTo>
                <a:cubicBezTo>
                  <a:pt x="240517" y="1051658"/>
                  <a:pt x="338608" y="1061642"/>
                  <a:pt x="433137" y="1042736"/>
                </a:cubicBezTo>
                <a:cubicBezTo>
                  <a:pt x="452043" y="1038955"/>
                  <a:pt x="452878" y="1009421"/>
                  <a:pt x="465221" y="994610"/>
                </a:cubicBezTo>
                <a:cubicBezTo>
                  <a:pt x="515523" y="934248"/>
                  <a:pt x="504375" y="948727"/>
                  <a:pt x="577516" y="930442"/>
                </a:cubicBezTo>
                <a:cubicBezTo>
                  <a:pt x="593558" y="919747"/>
                  <a:pt x="607352" y="904454"/>
                  <a:pt x="625643" y="898357"/>
                </a:cubicBezTo>
                <a:cubicBezTo>
                  <a:pt x="656500" y="888071"/>
                  <a:pt x="689368" y="882315"/>
                  <a:pt x="721895" y="882315"/>
                </a:cubicBezTo>
                <a:cubicBezTo>
                  <a:pt x="742043" y="882315"/>
                  <a:pt x="811492" y="906833"/>
                  <a:pt x="834190" y="914400"/>
                </a:cubicBezTo>
                <a:cubicBezTo>
                  <a:pt x="973222" y="909052"/>
                  <a:pt x="1112459" y="907612"/>
                  <a:pt x="1251285" y="898357"/>
                </a:cubicBezTo>
                <a:cubicBezTo>
                  <a:pt x="1276464" y="896678"/>
                  <a:pt x="1337022" y="875125"/>
                  <a:pt x="1363579" y="866273"/>
                </a:cubicBezTo>
                <a:cubicBezTo>
                  <a:pt x="1390316" y="871620"/>
                  <a:pt x="1420116" y="868787"/>
                  <a:pt x="1443790" y="882315"/>
                </a:cubicBezTo>
                <a:cubicBezTo>
                  <a:pt x="1467458" y="895840"/>
                  <a:pt x="1494143" y="980795"/>
                  <a:pt x="1507958" y="994610"/>
                </a:cubicBezTo>
                <a:cubicBezTo>
                  <a:pt x="1519915" y="1006567"/>
                  <a:pt x="1540043" y="1005305"/>
                  <a:pt x="1556085" y="1010652"/>
                </a:cubicBezTo>
                <a:cubicBezTo>
                  <a:pt x="1648567" y="1072307"/>
                  <a:pt x="1559358" y="1018930"/>
                  <a:pt x="1652337" y="1058779"/>
                </a:cubicBezTo>
                <a:cubicBezTo>
                  <a:pt x="1674318" y="1068199"/>
                  <a:pt x="1694525" y="1081443"/>
                  <a:pt x="1716506" y="1090863"/>
                </a:cubicBezTo>
                <a:cubicBezTo>
                  <a:pt x="1732049" y="1097524"/>
                  <a:pt x="1749238" y="1099908"/>
                  <a:pt x="1764632" y="1106905"/>
                </a:cubicBezTo>
                <a:cubicBezTo>
                  <a:pt x="1808173" y="1126696"/>
                  <a:pt x="1892969" y="1171073"/>
                  <a:pt x="1892969" y="1171073"/>
                </a:cubicBezTo>
                <a:cubicBezTo>
                  <a:pt x="1962485" y="1165726"/>
                  <a:pt x="2033455" y="1170156"/>
                  <a:pt x="2101516" y="1155031"/>
                </a:cubicBezTo>
                <a:cubicBezTo>
                  <a:pt x="2131954" y="1148267"/>
                  <a:pt x="2154470" y="1122047"/>
                  <a:pt x="2181727" y="1106905"/>
                </a:cubicBezTo>
                <a:cubicBezTo>
                  <a:pt x="2202632" y="1095291"/>
                  <a:pt x="2225132" y="1086686"/>
                  <a:pt x="2245895" y="1074821"/>
                </a:cubicBezTo>
                <a:cubicBezTo>
                  <a:pt x="2262635" y="1065255"/>
                  <a:pt x="2276300" y="1050331"/>
                  <a:pt x="2294021" y="1042736"/>
                </a:cubicBezTo>
                <a:cubicBezTo>
                  <a:pt x="2314286" y="1034051"/>
                  <a:pt x="2336990" y="1032751"/>
                  <a:pt x="2358190" y="1026694"/>
                </a:cubicBezTo>
                <a:cubicBezTo>
                  <a:pt x="2374449" y="1022049"/>
                  <a:pt x="2390274" y="1015999"/>
                  <a:pt x="2406316" y="1010652"/>
                </a:cubicBezTo>
                <a:cubicBezTo>
                  <a:pt x="2523958" y="1015999"/>
                  <a:pt x="2642064" y="1014976"/>
                  <a:pt x="2759243" y="1026694"/>
                </a:cubicBezTo>
                <a:cubicBezTo>
                  <a:pt x="2803119" y="1031082"/>
                  <a:pt x="2887579" y="1058779"/>
                  <a:pt x="2887579" y="1058779"/>
                </a:cubicBezTo>
                <a:cubicBezTo>
                  <a:pt x="2914316" y="1074821"/>
                  <a:pt x="2941349" y="1090380"/>
                  <a:pt x="2967790" y="1106905"/>
                </a:cubicBezTo>
                <a:cubicBezTo>
                  <a:pt x="2984140" y="1117123"/>
                  <a:pt x="2998671" y="1130367"/>
                  <a:pt x="3015916" y="1138989"/>
                </a:cubicBezTo>
                <a:cubicBezTo>
                  <a:pt x="3031041" y="1146551"/>
                  <a:pt x="3048001" y="1149684"/>
                  <a:pt x="3064043" y="1155031"/>
                </a:cubicBezTo>
                <a:cubicBezTo>
                  <a:pt x="3085432" y="1171073"/>
                  <a:pt x="3102111" y="1197357"/>
                  <a:pt x="3128211" y="1203157"/>
                </a:cubicBezTo>
                <a:cubicBezTo>
                  <a:pt x="3280362" y="1236969"/>
                  <a:pt x="3644825" y="1207518"/>
                  <a:pt x="3753853" y="1203157"/>
                </a:cubicBezTo>
                <a:cubicBezTo>
                  <a:pt x="3999193" y="1154090"/>
                  <a:pt x="3612760" y="1229346"/>
                  <a:pt x="3962400" y="1171073"/>
                </a:cubicBezTo>
                <a:cubicBezTo>
                  <a:pt x="4016191" y="1162108"/>
                  <a:pt x="4122821" y="1138989"/>
                  <a:pt x="4122821" y="1138989"/>
                </a:cubicBezTo>
                <a:cubicBezTo>
                  <a:pt x="4166567" y="1095244"/>
                  <a:pt x="4180242" y="1077032"/>
                  <a:pt x="4235116" y="1042736"/>
                </a:cubicBezTo>
                <a:cubicBezTo>
                  <a:pt x="4291451" y="1007527"/>
                  <a:pt x="4292832" y="1015077"/>
                  <a:pt x="4347411" y="994610"/>
                </a:cubicBezTo>
                <a:cubicBezTo>
                  <a:pt x="4374374" y="984499"/>
                  <a:pt x="4401406" y="974442"/>
                  <a:pt x="4427621" y="962526"/>
                </a:cubicBezTo>
                <a:cubicBezTo>
                  <a:pt x="4460277" y="947682"/>
                  <a:pt x="4489636" y="925100"/>
                  <a:pt x="4523874" y="914400"/>
                </a:cubicBezTo>
                <a:cubicBezTo>
                  <a:pt x="4575924" y="898134"/>
                  <a:pt x="4633663" y="902568"/>
                  <a:pt x="4684295" y="882315"/>
                </a:cubicBezTo>
                <a:cubicBezTo>
                  <a:pt x="4711032" y="871620"/>
                  <a:pt x="4736724" y="857808"/>
                  <a:pt x="4764506" y="850231"/>
                </a:cubicBezTo>
                <a:cubicBezTo>
                  <a:pt x="4795886" y="841673"/>
                  <a:pt x="4828756" y="840007"/>
                  <a:pt x="4860758" y="834189"/>
                </a:cubicBezTo>
                <a:cubicBezTo>
                  <a:pt x="4887585" y="829311"/>
                  <a:pt x="4914232" y="823494"/>
                  <a:pt x="4940969" y="818147"/>
                </a:cubicBezTo>
                <a:cubicBezTo>
                  <a:pt x="4984878" y="796192"/>
                  <a:pt x="5015476" y="784210"/>
                  <a:pt x="5053264" y="753979"/>
                </a:cubicBezTo>
                <a:cubicBezTo>
                  <a:pt x="5065074" y="744531"/>
                  <a:pt x="5073538" y="731342"/>
                  <a:pt x="5085348" y="721894"/>
                </a:cubicBezTo>
                <a:cubicBezTo>
                  <a:pt x="5197026" y="632550"/>
                  <a:pt x="5067272" y="756012"/>
                  <a:pt x="5181600" y="641684"/>
                </a:cubicBezTo>
                <a:cubicBezTo>
                  <a:pt x="5192295" y="609600"/>
                  <a:pt x="5194925" y="573571"/>
                  <a:pt x="5213685" y="545431"/>
                </a:cubicBezTo>
                <a:lnTo>
                  <a:pt x="5277853" y="449179"/>
                </a:lnTo>
                <a:lnTo>
                  <a:pt x="5309937" y="352926"/>
                </a:lnTo>
                <a:cubicBezTo>
                  <a:pt x="5315284" y="336884"/>
                  <a:pt x="5314022" y="316757"/>
                  <a:pt x="5325979" y="304800"/>
                </a:cubicBezTo>
                <a:cubicBezTo>
                  <a:pt x="5361613" y="269166"/>
                  <a:pt x="5405944" y="220640"/>
                  <a:pt x="5454316" y="208547"/>
                </a:cubicBezTo>
                <a:cubicBezTo>
                  <a:pt x="5614209" y="168574"/>
                  <a:pt x="5539157" y="183712"/>
                  <a:pt x="5678906" y="160421"/>
                </a:cubicBezTo>
                <a:cubicBezTo>
                  <a:pt x="5752466" y="86859"/>
                  <a:pt x="5658620" y="173943"/>
                  <a:pt x="5775158" y="96252"/>
                </a:cubicBezTo>
                <a:cubicBezTo>
                  <a:pt x="5863240" y="37531"/>
                  <a:pt x="5743657" y="85363"/>
                  <a:pt x="5855369" y="48126"/>
                </a:cubicBezTo>
                <a:cubicBezTo>
                  <a:pt x="5839327" y="37431"/>
                  <a:pt x="5824964" y="23637"/>
                  <a:pt x="5807243" y="16042"/>
                </a:cubicBezTo>
                <a:cubicBezTo>
                  <a:pt x="5786978" y="7357"/>
                  <a:pt x="5721026" y="0"/>
                  <a:pt x="5743074" y="0"/>
                </a:cubicBezTo>
                <a:cubicBezTo>
                  <a:pt x="5796814" y="0"/>
                  <a:pt x="5850021" y="10695"/>
                  <a:pt x="5903495" y="16042"/>
                </a:cubicBezTo>
                <a:cubicBezTo>
                  <a:pt x="5886127" y="154991"/>
                  <a:pt x="5887453" y="101267"/>
                  <a:pt x="5887453" y="176463"/>
                </a:cubicBezTo>
              </a:path>
            </a:pathLst>
          </a:custGeom>
          <a:noFill/>
          <a:ln w="57150">
            <a:solidFill>
              <a:srgbClr val="A02B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378DE2-EDCB-BA81-BE7C-619B6C0B072B}"/>
              </a:ext>
            </a:extLst>
          </p:cNvPr>
          <p:cNvSpPr txBox="1"/>
          <p:nvPr/>
        </p:nvSpPr>
        <p:spPr>
          <a:xfrm>
            <a:off x="34778988" y="19901310"/>
            <a:ext cx="5749765" cy="1346138"/>
          </a:xfrm>
          <a:prstGeom prst="rect">
            <a:avLst/>
          </a:prstGeom>
          <a:solidFill>
            <a:srgbClr val="E8E8E8">
              <a:alpha val="50196"/>
            </a:srgbClr>
          </a:solidFill>
          <a:ln w="38100">
            <a:solidFill>
              <a:srgbClr val="A02B93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716" b="1">
                <a:latin typeface="+mn-lt"/>
                <a:cs typeface="Arial"/>
              </a:rPr>
              <a:t>Chehalis RM 13-67 Brazilian Elodea Removal (GHNWB)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Remove Brazilian Elodea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86DB832-6CB0-CCEC-BDA0-F990133E626A}"/>
              </a:ext>
            </a:extLst>
          </p:cNvPr>
          <p:cNvCxnSpPr>
            <a:cxnSpLocks/>
            <a:stCxn id="3" idx="35"/>
          </p:cNvCxnSpPr>
          <p:nvPr/>
        </p:nvCxnSpPr>
        <p:spPr>
          <a:xfrm flipH="1">
            <a:off x="40403482" y="16584699"/>
            <a:ext cx="1371162" cy="3316611"/>
          </a:xfrm>
          <a:prstGeom prst="straightConnector1">
            <a:avLst/>
          </a:prstGeom>
          <a:ln w="38100">
            <a:solidFill>
              <a:srgbClr val="A02B93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AAB3ED9-BD0C-C0D9-E959-8974D4C2B375}"/>
              </a:ext>
            </a:extLst>
          </p:cNvPr>
          <p:cNvCxnSpPr>
            <a:cxnSpLocks/>
          </p:cNvCxnSpPr>
          <p:nvPr/>
        </p:nvCxnSpPr>
        <p:spPr>
          <a:xfrm flipH="1">
            <a:off x="35347843" y="16940588"/>
            <a:ext cx="2714786" cy="2958419"/>
          </a:xfrm>
          <a:prstGeom prst="straightConnector1">
            <a:avLst/>
          </a:prstGeom>
          <a:ln w="38100">
            <a:solidFill>
              <a:srgbClr val="A02B93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Diamond 9">
            <a:extLst>
              <a:ext uri="{FF2B5EF4-FFF2-40B4-BE49-F238E27FC236}">
                <a16:creationId xmlns:a16="http://schemas.microsoft.com/office/drawing/2014/main" id="{E7DC7F67-5E37-E47A-62FE-1FA1010E69AE}"/>
              </a:ext>
            </a:extLst>
          </p:cNvPr>
          <p:cNvSpPr/>
          <p:nvPr/>
        </p:nvSpPr>
        <p:spPr>
          <a:xfrm>
            <a:off x="37325622" y="16214959"/>
            <a:ext cx="210332" cy="338400"/>
          </a:xfrm>
          <a:prstGeom prst="diamond">
            <a:avLst/>
          </a:prstGeom>
          <a:ln>
            <a:solidFill>
              <a:srgbClr val="135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id="{FB39186A-7DDB-9D3A-4999-C63234B9BF7A}"/>
              </a:ext>
            </a:extLst>
          </p:cNvPr>
          <p:cNvSpPr/>
          <p:nvPr/>
        </p:nvSpPr>
        <p:spPr>
          <a:xfrm>
            <a:off x="36944578" y="16263830"/>
            <a:ext cx="210332" cy="338400"/>
          </a:xfrm>
          <a:prstGeom prst="diamond">
            <a:avLst/>
          </a:prstGeom>
          <a:ln>
            <a:solidFill>
              <a:srgbClr val="1357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F6D7F2D-3810-2450-30B5-CE2E44DD73CB}"/>
              </a:ext>
            </a:extLst>
          </p:cNvPr>
          <p:cNvCxnSpPr>
            <a:cxnSpLocks/>
          </p:cNvCxnSpPr>
          <p:nvPr/>
        </p:nvCxnSpPr>
        <p:spPr>
          <a:xfrm flipH="1">
            <a:off x="17082688" y="9457478"/>
            <a:ext cx="8254742" cy="285649"/>
          </a:xfrm>
          <a:prstGeom prst="straightConnector1">
            <a:avLst/>
          </a:prstGeom>
          <a:ln w="38100">
            <a:solidFill>
              <a:srgbClr val="A02B9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99520333-2025-BA1E-0B37-1D2AA0BC2ED3}"/>
              </a:ext>
            </a:extLst>
          </p:cNvPr>
          <p:cNvSpPr txBox="1"/>
          <p:nvPr/>
        </p:nvSpPr>
        <p:spPr>
          <a:xfrm>
            <a:off x="25378212" y="8388555"/>
            <a:ext cx="4416908" cy="2599943"/>
          </a:xfrm>
          <a:prstGeom prst="rect">
            <a:avLst/>
          </a:prstGeom>
          <a:noFill/>
          <a:ln w="38100">
            <a:solidFill>
              <a:srgbClr val="A02B93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716" b="1">
                <a:latin typeface="+mn-lt"/>
                <a:cs typeface="Arial"/>
              </a:rPr>
              <a:t>West Fork Hoquiam Dam Removal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ECY Streamflow Restoration Grant: $3,599,892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City of Hoquiam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B245B58-9B11-D3DE-1BCD-7F41542444F3}"/>
              </a:ext>
            </a:extLst>
          </p:cNvPr>
          <p:cNvSpPr txBox="1"/>
          <p:nvPr/>
        </p:nvSpPr>
        <p:spPr>
          <a:xfrm>
            <a:off x="21686546" y="20062513"/>
            <a:ext cx="5414931" cy="1346138"/>
          </a:xfrm>
          <a:prstGeom prst="rect">
            <a:avLst/>
          </a:prstGeom>
          <a:noFill/>
          <a:ln w="38100">
            <a:solidFill>
              <a:srgbClr val="A02B93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716" b="1">
                <a:latin typeface="+mn-lt"/>
                <a:cs typeface="Arial"/>
              </a:rPr>
              <a:t>Cosmo Specialty Fiber Plant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ECY Toxic Removal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In progress, not ASRP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2DC3C96D-1587-A455-6D90-69940CA88FF3}"/>
              </a:ext>
            </a:extLst>
          </p:cNvPr>
          <p:cNvCxnSpPr>
            <a:cxnSpLocks/>
            <a:stCxn id="56" idx="0"/>
          </p:cNvCxnSpPr>
          <p:nvPr/>
        </p:nvCxnSpPr>
        <p:spPr>
          <a:xfrm flipV="1">
            <a:off x="24394012" y="18491592"/>
            <a:ext cx="112157" cy="1570921"/>
          </a:xfrm>
          <a:prstGeom prst="straightConnector1">
            <a:avLst/>
          </a:prstGeom>
          <a:ln w="38100">
            <a:solidFill>
              <a:srgbClr val="A02B9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1CDAAD76-2398-C4D1-D45C-3BA3085693F6}"/>
              </a:ext>
            </a:extLst>
          </p:cNvPr>
          <p:cNvSpPr txBox="1"/>
          <p:nvPr/>
        </p:nvSpPr>
        <p:spPr>
          <a:xfrm>
            <a:off x="19341809" y="12879396"/>
            <a:ext cx="3736499" cy="1764073"/>
          </a:xfrm>
          <a:prstGeom prst="rect">
            <a:avLst/>
          </a:prstGeom>
          <a:solidFill>
            <a:srgbClr val="E8E8E8">
              <a:alpha val="50196"/>
            </a:srgbClr>
          </a:solidFill>
          <a:ln w="38100">
            <a:solidFill>
              <a:srgbClr val="A02B93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716" b="1">
                <a:latin typeface="+mn-lt"/>
                <a:cs typeface="Arial"/>
              </a:rPr>
              <a:t>North Shore Levee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Flood protection, Hoquiam &amp; Aberdeen</a:t>
            </a:r>
          </a:p>
          <a:p>
            <a:pPr>
              <a:buFont typeface="Arial,Sans-Serif" panose="020B0604020202020204" pitchFamily="34" charset="0"/>
              <a:buChar char="•"/>
              <a:defRPr/>
            </a:pPr>
            <a:r>
              <a:rPr lang="en-US" sz="2716">
                <a:latin typeface="+mn-lt"/>
                <a:cs typeface="Arial"/>
              </a:rPr>
              <a:t>Funded at $17mil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DCFAB604-F031-52C3-12BA-B2AD9A62D1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67008" y="21576826"/>
            <a:ext cx="2058767" cy="2054800"/>
          </a:xfrm>
          <a:prstGeom prst="rect">
            <a:avLst/>
          </a:prstGeom>
          <a:ln>
            <a:solidFill>
              <a:srgbClr val="A02B93"/>
            </a:solidFill>
          </a:ln>
        </p:spPr>
      </p:pic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96B947FA-A74A-077E-1A1B-4C56979F5F72}"/>
              </a:ext>
            </a:extLst>
          </p:cNvPr>
          <p:cNvCxnSpPr>
            <a:cxnSpLocks/>
          </p:cNvCxnSpPr>
          <p:nvPr/>
        </p:nvCxnSpPr>
        <p:spPr>
          <a:xfrm flipH="1">
            <a:off x="19618434" y="14643469"/>
            <a:ext cx="156689" cy="798476"/>
          </a:xfrm>
          <a:prstGeom prst="straightConnector1">
            <a:avLst/>
          </a:prstGeom>
          <a:ln w="38100">
            <a:solidFill>
              <a:srgbClr val="A02B93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DCEF8513-24A5-5D99-6C61-626B67552165}"/>
              </a:ext>
            </a:extLst>
          </p:cNvPr>
          <p:cNvSpPr/>
          <p:nvPr/>
        </p:nvSpPr>
        <p:spPr>
          <a:xfrm>
            <a:off x="18185293" y="15480264"/>
            <a:ext cx="7361508" cy="2745491"/>
          </a:xfrm>
          <a:prstGeom prst="rect">
            <a:avLst/>
          </a:prstGeom>
          <a:noFill/>
          <a:ln w="38100">
            <a:solidFill>
              <a:srgbClr val="A02B9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77FA9BBB-9E1B-5D68-85E2-89871BD347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68830" y="14781800"/>
            <a:ext cx="1973853" cy="1981445"/>
          </a:xfrm>
          <a:prstGeom prst="rect">
            <a:avLst/>
          </a:prstGeom>
          <a:ln>
            <a:solidFill>
              <a:srgbClr val="A02B93"/>
            </a:solidFill>
          </a:ln>
        </p:spPr>
      </p:pic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74A3652-D48B-C04A-893E-30DBB0C10540}"/>
              </a:ext>
            </a:extLst>
          </p:cNvPr>
          <p:cNvCxnSpPr>
            <a:cxnSpLocks/>
          </p:cNvCxnSpPr>
          <p:nvPr/>
        </p:nvCxnSpPr>
        <p:spPr>
          <a:xfrm>
            <a:off x="22397060" y="14627408"/>
            <a:ext cx="251179" cy="878264"/>
          </a:xfrm>
          <a:prstGeom prst="straightConnector1">
            <a:avLst/>
          </a:prstGeom>
          <a:ln w="38100">
            <a:solidFill>
              <a:srgbClr val="A02B93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1D295D1-2BDC-106E-C62E-FF33A1ADD376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32363942" y="17679616"/>
            <a:ext cx="2077005" cy="3850855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159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D7A32E13D3ED4C8C943259EC2EACEA" ma:contentTypeVersion="18" ma:contentTypeDescription="Create a new document." ma:contentTypeScope="" ma:versionID="3b5dbbc606b79a04a16186b9eeaa91e3">
  <xsd:schema xmlns:xsd="http://www.w3.org/2001/XMLSchema" xmlns:xs="http://www.w3.org/2001/XMLSchema" xmlns:p="http://schemas.microsoft.com/office/2006/metadata/properties" xmlns:ns1="http://schemas.microsoft.com/sharepoint/v3" xmlns:ns2="cd41dcb9-89d3-404a-b7ce-1faa5dfde552" xmlns:ns3="23872065-9579-4097-8879-6ec01a167253" targetNamespace="http://schemas.microsoft.com/office/2006/metadata/properties" ma:root="true" ma:fieldsID="5960872fd88fb70cb4f498ad80c6ab3c" ns1:_="" ns2:_="" ns3:_="">
    <xsd:import namespace="http://schemas.microsoft.com/sharepoint/v3"/>
    <xsd:import namespace="cd41dcb9-89d3-404a-b7ce-1faa5dfde552"/>
    <xsd:import namespace="23872065-9579-4097-8879-6ec01a1672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41dcb9-89d3-404a-b7ce-1faa5dfde5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360a6a1c-50a4-4ec0-87e3-f00760ffe7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72065-9579-4097-8879-6ec01a16725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ceb7ae82-b862-48d1-a8c8-b3e1bda771a9}" ma:internalName="TaxCatchAll" ma:showField="CatchAllData" ma:web="23872065-9579-4097-8879-6ec01a1672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41dcb9-89d3-404a-b7ce-1faa5dfde552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TaxCatchAll xmlns="23872065-9579-4097-8879-6ec01a167253" xsi:nil="true"/>
  </documentManagement>
</p:properties>
</file>

<file path=customXml/itemProps1.xml><?xml version="1.0" encoding="utf-8"?>
<ds:datastoreItem xmlns:ds="http://schemas.openxmlformats.org/officeDocument/2006/customXml" ds:itemID="{3EE85567-5BAE-49FA-852C-7C9FAC1B0501}">
  <ds:schemaRefs>
    <ds:schemaRef ds:uri="23872065-9579-4097-8879-6ec01a167253"/>
    <ds:schemaRef ds:uri="cd41dcb9-89d3-404a-b7ce-1faa5dfde5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D13E359-CD4F-48BC-B8F4-3D7764F762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81C4AB-9511-4D36-9ABE-0DAF78BB12F3}">
  <ds:schemaRefs>
    <ds:schemaRef ds:uri="23872065-9579-4097-8879-6ec01a167253"/>
    <ds:schemaRef ds:uri="cd41dcb9-89d3-404a-b7ce-1faa5dfde55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5011977-b912-4387-97a4-f4c94a801377}" enabled="1" method="Standard" siteId="{11d0e217-264e-400a-8ba0-57dcc127d72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Company>WDFW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Mealor, Andrew (DFW)</dc:creator>
  <cp:revision>1</cp:revision>
  <dcterms:created xsi:type="dcterms:W3CDTF">2025-08-15T17:40:27Z</dcterms:created>
  <dcterms:modified xsi:type="dcterms:W3CDTF">2026-10-13T16:06:52Z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2024-06-18T00:00:00Z</vt:filetime>
  </property>
  <property fmtid="{D5CDD505-2E9C-101B-9397-08002B2CF9AE}" pid="3" name="Creator">
    <vt:lpwstr>Acrobat PDFMaker 24 for PowerPoint</vt:lpwstr>
  </property>
  <property fmtid="{D5CDD505-2E9C-101B-9397-08002B2CF9AE}" pid="4" name="LastSaved">
    <vt:filetime>2025-08-15T00:00:00Z</vt:filetime>
  </property>
  <property fmtid="{D5CDD505-2E9C-101B-9397-08002B2CF9AE}" pid="5" name="MSIP_Label_45011977-b912-4387-97a4-f4c94a801377_ActionId">
    <vt:lpwstr>a52f2658-569a-4572-a958-523fc27b5b8c</vt:lpwstr>
  </property>
  <property fmtid="{D5CDD505-2E9C-101B-9397-08002B2CF9AE}" pid="6" name="MSIP_Label_45011977-b912-4387-97a4-f4c94a801377_ContentBits">
    <vt:lpwstr>0</vt:lpwstr>
  </property>
  <property fmtid="{D5CDD505-2E9C-101B-9397-08002B2CF9AE}" pid="7" name="MSIP_Label_45011977-b912-4387-97a4-f4c94a801377_Enabled">
    <vt:lpwstr>true</vt:lpwstr>
  </property>
  <property fmtid="{D5CDD505-2E9C-101B-9397-08002B2CF9AE}" pid="8" name="MSIP_Label_45011977-b912-4387-97a4-f4c94a801377_Method">
    <vt:lpwstr>Standard</vt:lpwstr>
  </property>
  <property fmtid="{D5CDD505-2E9C-101B-9397-08002B2CF9AE}" pid="9" name="MSIP_Label_45011977-b912-4387-97a4-f4c94a801377_Name">
    <vt:lpwstr>Uncategorized Data</vt:lpwstr>
  </property>
  <property fmtid="{D5CDD505-2E9C-101B-9397-08002B2CF9AE}" pid="10" name="MSIP_Label_45011977-b912-4387-97a4-f4c94a801377_SetDate">
    <vt:lpwstr>2024-06-06T21:36:31Z</vt:lpwstr>
  </property>
  <property fmtid="{D5CDD505-2E9C-101B-9397-08002B2CF9AE}" pid="11" name="MSIP_Label_45011977-b912-4387-97a4-f4c94a801377_SiteId">
    <vt:lpwstr>11d0e217-264e-400a-8ba0-57dcc127d72d</vt:lpwstr>
  </property>
  <property fmtid="{D5CDD505-2E9C-101B-9397-08002B2CF9AE}" pid="12" name="Producer">
    <vt:lpwstr>Adobe PDF Library 24.2.121</vt:lpwstr>
  </property>
  <property fmtid="{D5CDD505-2E9C-101B-9397-08002B2CF9AE}" pid="13" name="ContentTypeId">
    <vt:lpwstr>0x010100E6D7A32E13D3ED4C8C943259EC2EACEA</vt:lpwstr>
  </property>
  <property fmtid="{D5CDD505-2E9C-101B-9397-08002B2CF9AE}" pid="14" name="MediaServiceImageTags">
    <vt:lpwstr/>
  </property>
</Properties>
</file>