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8" r:id="rId12"/>
    <p:sldId id="269" r:id="rId13"/>
    <p:sldId id="284" r:id="rId14"/>
    <p:sldId id="279" r:id="rId15"/>
    <p:sldId id="263" r:id="rId16"/>
    <p:sldId id="282" r:id="rId17"/>
    <p:sldId id="285" r:id="rId18"/>
    <p:sldId id="267" r:id="rId19"/>
    <p:sldId id="273" r:id="rId20"/>
    <p:sldId id="280" r:id="rId21"/>
    <p:sldId id="294" r:id="rId22"/>
    <p:sldId id="274" r:id="rId23"/>
    <p:sldId id="296" r:id="rId24"/>
    <p:sldId id="297" r:id="rId25"/>
    <p:sldId id="298" r:id="rId26"/>
    <p:sldId id="299" r:id="rId27"/>
    <p:sldId id="300" r:id="rId28"/>
    <p:sldId id="301" r:id="rId29"/>
    <p:sldId id="276" r:id="rId30"/>
    <p:sldId id="275" r:id="rId31"/>
    <p:sldId id="277" r:id="rId32"/>
    <p:sldId id="272" r:id="rId33"/>
    <p:sldId id="292" r:id="rId34"/>
    <p:sldId id="293" r:id="rId35"/>
    <p:sldId id="295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6" autoAdjust="0"/>
    <p:restoredTop sz="94660"/>
  </p:normalViewPr>
  <p:slideViewPr>
    <p:cSldViewPr showGuides="1">
      <p:cViewPr>
        <p:scale>
          <a:sx n="75" d="100"/>
          <a:sy n="75" d="100"/>
        </p:scale>
        <p:origin x="-1014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ssv.wa.lcl\dfw%20files\HP\Restoration\Nearshore\geodata\Delta%20Project\Export_073012\Export_073012\SNO_Final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sv.wa.lcl\dfw%20files\HP\Restoration\Nearshore\geodata\Delta%20Project\Export_073012\Export_073012\SNO_Final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ssv.wa.lcl\dfw%20files\HP\Restoration\Nearshore\geodata\Delta%20Project\Export_073012\Export_073012\SNO_Final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ssv.wa.lcl\dfw%20files\HP\Restoration\Nearshore\geodata\Delta%20Project\Export_073012\Export_073012\SNO_Final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cat>
            <c:strRef>
              <c:f>metrics!$K$12:$K$13</c:f>
              <c:strCache>
                <c:ptCount val="2"/>
                <c:pt idx="0">
                  <c:v>Tidal Flood</c:v>
                </c:pt>
                <c:pt idx="1">
                  <c:v>No Flood</c:v>
                </c:pt>
              </c:strCache>
            </c:strRef>
          </c:cat>
          <c:val>
            <c:numRef>
              <c:f>metrics!$L$12:$L$13</c:f>
              <c:numCache>
                <c:formatCode>General</c:formatCode>
                <c:ptCount val="2"/>
                <c:pt idx="0">
                  <c:v>9622.4706481696448</c:v>
                </c:pt>
                <c:pt idx="1">
                  <c:v>18257.593555183143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cat>
            <c:strRef>
              <c:f>metrics!$G$36:$G$42</c:f>
              <c:strCache>
                <c:ptCount val="7"/>
                <c:pt idx="0">
                  <c:v>Swamp</c:v>
                </c:pt>
                <c:pt idx="1">
                  <c:v>Marsh</c:v>
                </c:pt>
                <c:pt idx="2">
                  <c:v>Low Marsh</c:v>
                </c:pt>
                <c:pt idx="3">
                  <c:v>Flats</c:v>
                </c:pt>
                <c:pt idx="4">
                  <c:v>Distributary</c:v>
                </c:pt>
                <c:pt idx="5">
                  <c:v>Distributary Fan</c:v>
                </c:pt>
                <c:pt idx="6">
                  <c:v>No Flood</c:v>
                </c:pt>
              </c:strCache>
            </c:strRef>
          </c:cat>
          <c:val>
            <c:numRef>
              <c:f>metrics!$H$36:$H$42</c:f>
              <c:numCache>
                <c:formatCode>General</c:formatCode>
                <c:ptCount val="7"/>
                <c:pt idx="0">
                  <c:v>647.55459508338322</c:v>
                </c:pt>
                <c:pt idx="1">
                  <c:v>524.7016955214857</c:v>
                </c:pt>
                <c:pt idx="2">
                  <c:v>1137.089688859098</c:v>
                </c:pt>
                <c:pt idx="3">
                  <c:v>1594.1657756914551</c:v>
                </c:pt>
                <c:pt idx="4">
                  <c:v>2134.2253073425873</c:v>
                </c:pt>
                <c:pt idx="5">
                  <c:v>3582.559102317869</c:v>
                </c:pt>
                <c:pt idx="6">
                  <c:v>18257.593555183143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cat>
            <c:strRef>
              <c:f>metrics!$N$9:$N$13</c:f>
              <c:strCache>
                <c:ptCount val="5"/>
                <c:pt idx="0">
                  <c:v>Remnant</c:v>
                </c:pt>
                <c:pt idx="1">
                  <c:v>"In Restoration"</c:v>
                </c:pt>
                <c:pt idx="2">
                  <c:v>Smith &amp; Qwuloolt</c:v>
                </c:pt>
                <c:pt idx="3">
                  <c:v>Prospective</c:v>
                </c:pt>
                <c:pt idx="4">
                  <c:v>No Plans</c:v>
                </c:pt>
              </c:strCache>
            </c:strRef>
          </c:cat>
          <c:val>
            <c:numRef>
              <c:f>metrics!$O$9:$O$13</c:f>
              <c:numCache>
                <c:formatCode>General</c:formatCode>
                <c:ptCount val="5"/>
                <c:pt idx="0">
                  <c:v>9149.9058805493351</c:v>
                </c:pt>
                <c:pt idx="1">
                  <c:v>472.56476762029848</c:v>
                </c:pt>
                <c:pt idx="2">
                  <c:v>961.96897555844851</c:v>
                </c:pt>
                <c:pt idx="3">
                  <c:v>3718.2077664493404</c:v>
                </c:pt>
                <c:pt idx="4">
                  <c:v>13577.416813175349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8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9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1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</c:spPr>
          </c:dPt>
          <c:dPt>
            <c:idx val="12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3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cat>
            <c:strRef>
              <c:f>metrics!$J$36:$J$49</c:f>
              <c:strCache>
                <c:ptCount val="14"/>
                <c:pt idx="0">
                  <c:v>Swamp</c:v>
                </c:pt>
                <c:pt idx="1">
                  <c:v>Marsh</c:v>
                </c:pt>
                <c:pt idx="2">
                  <c:v>Low Marsh</c:v>
                </c:pt>
                <c:pt idx="3">
                  <c:v>Flats</c:v>
                </c:pt>
                <c:pt idx="4">
                  <c:v>Distributary</c:v>
                </c:pt>
                <c:pt idx="5">
                  <c:v>Distributary Fan</c:v>
                </c:pt>
                <c:pt idx="6">
                  <c:v>Active Swamp</c:v>
                </c:pt>
                <c:pt idx="7">
                  <c:v>Active Marsh</c:v>
                </c:pt>
                <c:pt idx="8">
                  <c:v>Active Low Marsh</c:v>
                </c:pt>
                <c:pt idx="9">
                  <c:v>Prospective Swamp</c:v>
                </c:pt>
                <c:pt idx="10">
                  <c:v>Prospective Marsh</c:v>
                </c:pt>
                <c:pt idx="11">
                  <c:v>Prospective Low marsh</c:v>
                </c:pt>
                <c:pt idx="12">
                  <c:v>Prospective Flats</c:v>
                </c:pt>
                <c:pt idx="13">
                  <c:v>No Flood</c:v>
                </c:pt>
              </c:strCache>
            </c:strRef>
          </c:cat>
          <c:val>
            <c:numRef>
              <c:f>metrics!$K$36:$K$49</c:f>
              <c:numCache>
                <c:formatCode>General</c:formatCode>
                <c:ptCount val="14"/>
                <c:pt idx="0">
                  <c:v>647.55459508338322</c:v>
                </c:pt>
                <c:pt idx="1">
                  <c:v>524.7016955214857</c:v>
                </c:pt>
                <c:pt idx="2">
                  <c:v>1137.089688859098</c:v>
                </c:pt>
                <c:pt idx="3">
                  <c:v>1594.1657756914551</c:v>
                </c:pt>
                <c:pt idx="4">
                  <c:v>2134.2253073425873</c:v>
                </c:pt>
                <c:pt idx="5">
                  <c:v>3582.559102317869</c:v>
                </c:pt>
                <c:pt idx="6">
                  <c:v>13.157683588950952</c:v>
                </c:pt>
                <c:pt idx="7">
                  <c:v>11.351386957432599</c:v>
                </c:pt>
                <c:pt idx="8">
                  <c:v>875.62752743574777</c:v>
                </c:pt>
                <c:pt idx="9">
                  <c:v>172.56535130159321</c:v>
                </c:pt>
                <c:pt idx="10">
                  <c:v>149.26659157594159</c:v>
                </c:pt>
                <c:pt idx="11">
                  <c:v>2333.4069416315151</c:v>
                </c:pt>
                <c:pt idx="12">
                  <c:v>792.45212051296005</c:v>
                </c:pt>
                <c:pt idx="13">
                  <c:v>13909.765952179006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3FF8D-18AF-44F8-9DEF-EF0B43C889C9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0DD55-73AC-4E57-B0DE-5C7C151AA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8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52F6A-9B71-495E-BB5B-22E51F5B7DC5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38E-D064-4E2C-8B8E-E090659DC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6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BC5AA-546A-46E0-BC25-A3DF9A333273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34E53-FD87-4F79-834B-E94613ABA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1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89869-2686-4252-8FD5-8829AF04DB7F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FF7E2-EFCB-4337-82A8-550764340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8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B22B8-66B2-4F67-AB6A-1694DF1B80B4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8FF1D-8788-4519-B1BC-E5516FE2B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9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805E8-C8C1-40CD-8429-F2B9448AB945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601DB-7C02-4230-B097-96515D847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4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F5892-D919-4E02-82E0-7DFAA42DC4D9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679FD-69AB-48B4-AD39-46475C656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83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C8FA1-E0A5-40E6-9FF6-55AC9C292C08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97F-5FCB-4F6A-BEC2-B9B1E8E5E1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01FE0-F87A-4E4B-B36B-F68D2DB7EE61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31AB1-C37A-4C20-BC01-E11FB180B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4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4652F-CB47-4274-9F3C-4937A7A6D56C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3D3B0-995E-4747-8A69-EC8AC06B6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89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01EA7-741E-4EF6-A57B-9F80D0063806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FC2D6-76A2-4951-BC99-8055AA1C2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0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86E7F8-9DF2-456C-9729-CD4F86CCC7E9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026356-A3A0-430F-BD11-8F8D458F8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1600200"/>
            <a:ext cx="54864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Interim Findings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Delta Architecture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Compile Data Layers to develop a basis for: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Measuring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Tracking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Evaluating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delta restoration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5775" y="0"/>
            <a:ext cx="3578225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Purpose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424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Deltas change continuously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Tidal flooding and river flows drive landscape structure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GIS: define landscape structure </a:t>
            </a:r>
            <a:r>
              <a:rPr lang="en-US" sz="2000" b="1" dirty="0">
                <a:latin typeface="Arial Narrow" pitchFamily="34" charset="0"/>
                <a:cs typeface="+mn-cs"/>
              </a:rPr>
              <a:t>by tidal process domain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GIS: begin identification of river process drivers</a:t>
            </a: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GIS: define </a:t>
            </a:r>
            <a:r>
              <a:rPr lang="en-US" sz="2000" b="1" dirty="0">
                <a:latin typeface="Arial Narrow" pitchFamily="34" charset="0"/>
                <a:cs typeface="+mn-cs"/>
              </a:rPr>
              <a:t>project </a:t>
            </a:r>
            <a:r>
              <a:rPr lang="en-US" sz="2000" b="1" dirty="0">
                <a:latin typeface="Arial Narrow" pitchFamily="34" charset="0"/>
                <a:cs typeface="+mn-cs"/>
              </a:rPr>
              <a:t>footprint (tracking) </a:t>
            </a:r>
            <a:r>
              <a:rPr lang="en-US" sz="2000" b="1" dirty="0">
                <a:latin typeface="Arial Narrow" pitchFamily="34" charset="0"/>
                <a:cs typeface="+mn-cs"/>
              </a:rPr>
              <a:t>in whole delta landscape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Describe </a:t>
            </a:r>
            <a:r>
              <a:rPr lang="en-US" sz="2000" b="1" dirty="0">
                <a:latin typeface="Arial Narrow" pitchFamily="34" charset="0"/>
                <a:cs typeface="+mn-cs"/>
              </a:rPr>
              <a:t>current and future at </a:t>
            </a:r>
            <a:r>
              <a:rPr lang="en-US" sz="2000" b="1" dirty="0">
                <a:latin typeface="Arial Narrow" pitchFamily="34" charset="0"/>
                <a:cs typeface="+mn-cs"/>
              </a:rPr>
              <a:t>delta scale, with rollup to Puget </a:t>
            </a:r>
            <a:r>
              <a:rPr lang="en-US" sz="2000" b="1" dirty="0">
                <a:latin typeface="Arial Narrow" pitchFamily="34" charset="0"/>
                <a:cs typeface="+mn-cs"/>
              </a:rPr>
              <a:t>Sound – reference Simenstad et </a:t>
            </a:r>
            <a:r>
              <a:rPr lang="en-US" sz="2000" b="1" dirty="0" err="1">
                <a:latin typeface="Arial Narrow" pitchFamily="34" charset="0"/>
                <a:cs typeface="+mn-cs"/>
              </a:rPr>
              <a:t>al’s</a:t>
            </a:r>
            <a:r>
              <a:rPr lang="en-US" sz="2000" b="1" dirty="0">
                <a:latin typeface="Arial Narrow" pitchFamily="34" charset="0"/>
                <a:cs typeface="+mn-cs"/>
              </a:rPr>
              <a:t> past.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Use as platform to define evaluation, and 2</a:t>
            </a:r>
            <a:r>
              <a:rPr lang="en-US" sz="2000" b="1" baseline="30000" dirty="0">
                <a:latin typeface="Arial Narrow" pitchFamily="34" charset="0"/>
                <a:cs typeface="+mn-cs"/>
              </a:rPr>
              <a:t>nd</a:t>
            </a:r>
            <a:r>
              <a:rPr lang="en-US" sz="2000" b="1" dirty="0">
                <a:latin typeface="Arial Narrow" pitchFamily="34" charset="0"/>
                <a:cs typeface="+mn-cs"/>
              </a:rPr>
              <a:t> generation tracking</a:t>
            </a:r>
            <a:endParaRPr lang="en-US" sz="2000" b="1" dirty="0">
              <a:latin typeface="Arial Narrow" pitchFamily="34" charset="0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51425" y="0"/>
            <a:ext cx="4092575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609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2000" b="1" dirty="0">
                <a:latin typeface="Arial Narrow" pitchFamily="34" charset="0"/>
                <a:cs typeface="+mn-cs"/>
              </a:rPr>
              <a:t> (C-CAP based on LANDSAT 30m)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0"/>
            <a:ext cx="47244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GIS Layers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8402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Sources of error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LIDAR measurements 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Inconsistent coverage, best in NKS, SKG, STL, NSQ, SKO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2011 surveys higher quality ~8 points per cell, but validation surveys may underestimate error in complex landforms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Stitching bathymetry and multiple LIDAR layers labor intensive.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 err="1">
                <a:latin typeface="Arial Narrow" pitchFamily="34" charset="0"/>
                <a:cs typeface="+mn-cs"/>
              </a:rPr>
              <a:t>Griding</a:t>
            </a:r>
            <a:r>
              <a:rPr lang="en-US" sz="2000" b="1" dirty="0">
                <a:latin typeface="Arial Narrow" pitchFamily="34" charset="0"/>
                <a:cs typeface="+mn-cs"/>
              </a:rPr>
              <a:t> Algorithms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Less of an issue with modern LIDAR due to point density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Aggravated by irregular topography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Old LIDAR has extrapolation with &lt;1 pt per cell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Sources of error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Tidal datum estimates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Based on relatively precise measurements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Nearby tidal datum in all but STL</a:t>
            </a:r>
          </a:p>
          <a:p>
            <a:pPr marL="1262063" lvl="2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Weakness is in older DEMs and </a:t>
            </a:r>
            <a:r>
              <a:rPr lang="en-US" sz="2000" b="1" dirty="0" err="1">
                <a:latin typeface="Arial Narrow" pitchFamily="34" charset="0"/>
                <a:cs typeface="+mn-cs"/>
              </a:rPr>
              <a:t>truely</a:t>
            </a:r>
            <a:r>
              <a:rPr lang="en-US" sz="2000" b="1" dirty="0">
                <a:latin typeface="Arial Narrow" pitchFamily="34" charset="0"/>
                <a:cs typeface="+mn-cs"/>
              </a:rPr>
              <a:t> representative validation; new DEMs have potential for very high (+/- 2cm) accuracy, but not field tested.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609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2000" b="1" dirty="0">
                <a:latin typeface="Arial Narrow" pitchFamily="34" charset="0"/>
                <a:cs typeface="+mn-cs"/>
              </a:rPr>
              <a:t> (C-CAP based on LANDSAT 30m)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0"/>
            <a:ext cx="47244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GIS Layers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3" b="4031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5867400" y="5715000"/>
            <a:ext cx="990600" cy="838200"/>
          </a:xfrm>
          <a:prstGeom prst="wedgeRectCallout">
            <a:avLst>
              <a:gd name="adj1" fmla="val -115063"/>
              <a:gd name="adj2" fmla="val -132576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SUPRA-TIDAL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6705600" y="2286000"/>
            <a:ext cx="990600" cy="838200"/>
          </a:xfrm>
          <a:prstGeom prst="wedgeRectCallout">
            <a:avLst>
              <a:gd name="adj1" fmla="val 121476"/>
              <a:gd name="adj2" fmla="val 253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MHHW-XHW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1676400" y="2743200"/>
            <a:ext cx="990600" cy="838200"/>
          </a:xfrm>
          <a:prstGeom prst="wedgeRectCallout">
            <a:avLst>
              <a:gd name="adj1" fmla="val 115707"/>
              <a:gd name="adj2" fmla="val 221970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MHW-MHHW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685800" y="3505200"/>
            <a:ext cx="990600" cy="838200"/>
          </a:xfrm>
          <a:prstGeom prst="wedgeRectCallout">
            <a:avLst>
              <a:gd name="adj1" fmla="val 150322"/>
              <a:gd name="adj2" fmla="val 160606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MT-MHW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95600" y="5257800"/>
            <a:ext cx="304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Distributary Channels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Hand digitized at 1:4,000 scale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Resolves complexity in channel water level surface that otherwise confounds DEM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Identifies essential plumbing of freshwater and sediment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Basis for ‘least cost’ metrics or stratification of sampling or compartmentalizing for sediment study.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5013" y="0"/>
            <a:ext cx="58689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DEMs &amp; Tides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3" b="4031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5867400" y="5715000"/>
            <a:ext cx="990600" cy="838200"/>
          </a:xfrm>
          <a:prstGeom prst="wedgeRectCallout">
            <a:avLst>
              <a:gd name="adj1" fmla="val -115063"/>
              <a:gd name="adj2" fmla="val -132576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SUPRA-TIDAL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6705600" y="2286000"/>
            <a:ext cx="990600" cy="838200"/>
          </a:xfrm>
          <a:prstGeom prst="wedgeRectCallout">
            <a:avLst>
              <a:gd name="adj1" fmla="val 121476"/>
              <a:gd name="adj2" fmla="val 253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MHHW-XHW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1676400" y="2743200"/>
            <a:ext cx="990600" cy="838200"/>
          </a:xfrm>
          <a:prstGeom prst="wedgeRectCallout">
            <a:avLst>
              <a:gd name="adj1" fmla="val 115707"/>
              <a:gd name="adj2" fmla="val 221970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MHW-MHHW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685800" y="3505200"/>
            <a:ext cx="990600" cy="838200"/>
          </a:xfrm>
          <a:prstGeom prst="wedgeRectCallout">
            <a:avLst>
              <a:gd name="adj1" fmla="val 150322"/>
              <a:gd name="adj2" fmla="val 160606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MT-MHW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Distributary Channels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Hand digitized at 1:4,000 scale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Resolves complexity in channel water level surface that otherwise confounds DEM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Identifies essential plumbing of freshwater and sediment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Basis for ‘least cost’ metrics or stratification of sampling or compartmentalizing for sediment study.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52763" y="0"/>
            <a:ext cx="609123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Distributaries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ular Callout 5"/>
          <p:cNvSpPr/>
          <p:nvPr/>
        </p:nvSpPr>
        <p:spPr>
          <a:xfrm>
            <a:off x="5867400" y="5715000"/>
            <a:ext cx="990600" cy="838200"/>
          </a:xfrm>
          <a:prstGeom prst="wedgeRectCallout">
            <a:avLst>
              <a:gd name="adj1" fmla="val -115063"/>
              <a:gd name="adj2" fmla="val -132576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SUPRA-TIDAL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6705600" y="2286000"/>
            <a:ext cx="990600" cy="838200"/>
          </a:xfrm>
          <a:prstGeom prst="wedgeRectCallout">
            <a:avLst>
              <a:gd name="adj1" fmla="val 121476"/>
              <a:gd name="adj2" fmla="val 253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MHHW-XHW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1676400" y="2743200"/>
            <a:ext cx="990600" cy="838200"/>
          </a:xfrm>
          <a:prstGeom prst="wedgeRectCallout">
            <a:avLst>
              <a:gd name="adj1" fmla="val 115707"/>
              <a:gd name="adj2" fmla="val 221970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MHW-MHHW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685800" y="3505200"/>
            <a:ext cx="990600" cy="838200"/>
          </a:xfrm>
          <a:prstGeom prst="wedgeRectCallout">
            <a:avLst>
              <a:gd name="adj1" fmla="val 150322"/>
              <a:gd name="adj2" fmla="val 160606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MT-MHW</a:t>
            </a:r>
          </a:p>
        </p:txBody>
      </p:sp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52763" y="0"/>
            <a:ext cx="609123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Distributaries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Distributary Channels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Hand digitized at 1:4,000 scale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Resolves complexity in channel water level surface that otherwise confounds DEM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Identifies essential plumbing of freshwater and sediment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Basis for ‘least cost’ metrics or stratification of sampling or compartmentalizing for sediment study.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65313" y="0"/>
            <a:ext cx="72786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Tidal Flood Zone</a:t>
            </a: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7" b="4124"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River Distributary Channels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Hand digitized at 1:4,000 scale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Resolves complexity in channel water level surface that otherwise confounds DEM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Identifies essential plumbing of freshwater and sediment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Basis for ‘least cost’ metrics or stratification of sampling or compartmentalizing for sediment study.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65313" y="0"/>
            <a:ext cx="7278687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Tidal Flood Zone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7" b="4124"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00600" y="3048000"/>
            <a:ext cx="1752600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0688" y="0"/>
            <a:ext cx="87233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Current Tidal Flood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r="-714" b="4225"/>
          <a:stretch>
            <a:fillRect/>
          </a:stretch>
        </p:blipFill>
        <p:spPr bwMode="auto">
          <a:xfrm>
            <a:off x="0" y="1143000"/>
            <a:ext cx="92090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1600200"/>
            <a:ext cx="37338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Text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4419600" y="1905000"/>
            <a:ext cx="1524000" cy="838200"/>
          </a:xfrm>
          <a:prstGeom prst="wedgeRectCallout">
            <a:avLst>
              <a:gd name="adj1" fmla="val -173172"/>
              <a:gd name="adj2" fmla="val 221970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Frequently Flooded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876800" y="2971800"/>
            <a:ext cx="1524000" cy="838200"/>
          </a:xfrm>
          <a:prstGeom prst="wedgeRectCallout">
            <a:avLst>
              <a:gd name="adj1" fmla="val -126922"/>
              <a:gd name="adj2" fmla="val 128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Rarely Flooded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334000" y="4495800"/>
            <a:ext cx="1524000" cy="838200"/>
          </a:xfrm>
          <a:prstGeom prst="wedgeRectCallout">
            <a:avLst>
              <a:gd name="adj1" fmla="val -95672"/>
              <a:gd name="adj2" fmla="val 53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Above Tidal Flood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88" y="0"/>
            <a:ext cx="87233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Current Tidal Flood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05200" y="914400"/>
            <a:ext cx="1524000" cy="838200"/>
          </a:xfrm>
          <a:prstGeom prst="wedgeRectCallout">
            <a:avLst>
              <a:gd name="adj1" fmla="val -197339"/>
              <a:gd name="adj2" fmla="val 167425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Distributary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424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Add “distributary channel” to “frequently flooded”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Select the distributary/frequently flooded polygon connected to Puget Sound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Clip off any sites where flood protection doesn’t register on model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Add additional adjacent areas of “rarely flooded”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Clip off any areas where flood protection doesn’t register on model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Result is River Delta area subject to tidal flow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688" y="0"/>
            <a:ext cx="87233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Current Tidal Flood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1600200"/>
            <a:ext cx="37338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Text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4419600" y="1905000"/>
            <a:ext cx="1524000" cy="838200"/>
          </a:xfrm>
          <a:prstGeom prst="wedgeRectCallout">
            <a:avLst>
              <a:gd name="adj1" fmla="val -173172"/>
              <a:gd name="adj2" fmla="val 221970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Frequently Flooded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876800" y="2971800"/>
            <a:ext cx="1524000" cy="838200"/>
          </a:xfrm>
          <a:prstGeom prst="wedgeRectCallout">
            <a:avLst>
              <a:gd name="adj1" fmla="val -126922"/>
              <a:gd name="adj2" fmla="val 128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Rarely Flooded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334000" y="4495800"/>
            <a:ext cx="1524000" cy="838200"/>
          </a:xfrm>
          <a:prstGeom prst="wedgeRectCallout">
            <a:avLst>
              <a:gd name="adj1" fmla="val -95672"/>
              <a:gd name="adj2" fmla="val 537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Above Tidal Flood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88" y="0"/>
            <a:ext cx="87233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Current Tidal Flood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3505200" y="914400"/>
            <a:ext cx="1524000" cy="838200"/>
          </a:xfrm>
          <a:prstGeom prst="wedgeRectCallout">
            <a:avLst>
              <a:gd name="adj1" fmla="val -197339"/>
              <a:gd name="adj2" fmla="val 167425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Distributary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1600200"/>
            <a:ext cx="37338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Text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0688" y="0"/>
            <a:ext cx="872331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Current Tidal Flood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410200" y="4114800"/>
            <a:ext cx="2667000" cy="1752600"/>
          </a:xfrm>
          <a:prstGeom prst="wedgeRectCallout">
            <a:avLst>
              <a:gd name="adj1" fmla="val -141268"/>
              <a:gd name="adj2" fmla="val 37188"/>
            </a:avLst>
          </a:prstGeom>
          <a:solidFill>
            <a:schemeClr val="bg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“Area frequently or rarely flooded connected to a distributary or Puget Sound, with no evidence of flood protection”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6115050" y="1143000"/>
          <a:ext cx="3028950" cy="231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3" b="4124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0" y="4503738"/>
            <a:ext cx="4953000" cy="2354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1400" b="1" dirty="0">
                <a:latin typeface="Arial Narrow" pitchFamily="34" charset="0"/>
                <a:cs typeface="+mn-cs"/>
              </a:rPr>
              <a:t> (C-CAP based on LANDSAT 30m)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0" y="4503738"/>
            <a:ext cx="4953000" cy="2354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1400" b="1" dirty="0">
                <a:latin typeface="Arial Narrow" pitchFamily="34" charset="0"/>
                <a:cs typeface="+mn-cs"/>
              </a:rPr>
              <a:t> (C-CAP based on LANDSAT 30m)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0" y="4503738"/>
            <a:ext cx="4953000" cy="2354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1400" b="1" dirty="0">
                <a:latin typeface="Arial Narrow" pitchFamily="34" charset="0"/>
                <a:cs typeface="+mn-cs"/>
              </a:rPr>
              <a:t> (C-CAP based on LANDSAT 30m)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0" y="4503738"/>
            <a:ext cx="4953000" cy="2354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1400" b="1" dirty="0">
                <a:latin typeface="Arial Narrow" pitchFamily="34" charset="0"/>
                <a:cs typeface="+mn-cs"/>
              </a:rPr>
              <a:t> (C-CAP based on LANDSAT 30m)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0" y="4503738"/>
            <a:ext cx="4953000" cy="2354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1400" b="1" dirty="0">
                <a:latin typeface="Arial Narrow" pitchFamily="34" charset="0"/>
                <a:cs typeface="+mn-cs"/>
              </a:rPr>
              <a:t> (C-CAP based on LANDSAT 30m)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3" b="4124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0" y="4503738"/>
            <a:ext cx="4953000" cy="23542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Delta boundary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Digital elevation models (USGS et al.) &amp; tidal datum (NOAA)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potential tidal inundation regime</a:t>
            </a:r>
          </a:p>
          <a:p>
            <a:pPr marL="804863" lvl="1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Estimated area of current tidal inundation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River distributary channels (NEW)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>
                <a:latin typeface="Arial Narrow" pitchFamily="34" charset="0"/>
                <a:cs typeface="+mn-cs"/>
              </a:rPr>
              <a:t>Current wetland mapping (Simenstad et al. 2011)</a:t>
            </a:r>
          </a:p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14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1400" b="1" dirty="0">
                <a:latin typeface="Arial Narrow" pitchFamily="34" charset="0"/>
                <a:cs typeface="+mn-cs"/>
              </a:rPr>
              <a:t> (C-CAP based on LANDSAT 30m)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1600200"/>
            <a:ext cx="37338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/>
          <p:cNvGraphicFramePr/>
          <p:nvPr/>
        </p:nvGraphicFramePr>
        <p:xfrm>
          <a:off x="4572000" y="1143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1600200"/>
            <a:ext cx="37338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/>
          <p:cNvGraphicFramePr/>
          <p:nvPr/>
        </p:nvGraphicFramePr>
        <p:xfrm>
          <a:off x="4572000" y="1143000"/>
          <a:ext cx="4572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1600200"/>
            <a:ext cx="3733800" cy="495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83150" y="0"/>
            <a:ext cx="42608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Synthesis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2" b="4225"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/>
          <p:cNvGraphicFramePr/>
          <p:nvPr/>
        </p:nvGraphicFramePr>
        <p:xfrm>
          <a:off x="4603376" y="1143000"/>
          <a:ext cx="4540624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C-CAP </a:t>
            </a:r>
            <a:r>
              <a:rPr lang="en-US" sz="2000" b="1" dirty="0" err="1">
                <a:latin typeface="Arial Narrow" pitchFamily="34" charset="0"/>
                <a:cs typeface="+mn-cs"/>
              </a:rPr>
              <a:t>landcover</a:t>
            </a:r>
            <a:r>
              <a:rPr lang="en-US" sz="2000" b="1" dirty="0">
                <a:latin typeface="Arial Narrow" pitchFamily="34" charset="0"/>
                <a:cs typeface="+mn-cs"/>
              </a:rPr>
              <a:t> (and change analysis) is useless except at large scales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 Narrow" pitchFamily="34" charset="0"/>
              <a:buChar char="█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Aerial photo interpretation could be trained for delta settings (K. Pierce; WDFW)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Elevation models appear to provide better description of vegetation than current wetland delineations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 Narrow" pitchFamily="34" charset="0"/>
              <a:buChar char="█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Next generation DEMs are superior, and require ground validation for risk analysis (weak spots in dikes, future vegetation)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 Narrow" pitchFamily="34" charset="0"/>
              <a:buChar char="█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No sensitivity analysis or even current error calculation has been developed.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Identification of a repeatable and relatively accurate “predicted area of tidal flood” is viable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Substantial area of </a:t>
            </a:r>
            <a:r>
              <a:rPr lang="en-US" sz="2000" b="1" dirty="0" err="1">
                <a:latin typeface="Arial Narrow" pitchFamily="34" charset="0"/>
                <a:cs typeface="+mn-cs"/>
              </a:rPr>
              <a:t>diked</a:t>
            </a:r>
            <a:r>
              <a:rPr lang="en-US" sz="2000" b="1" dirty="0">
                <a:latin typeface="Arial Narrow" pitchFamily="34" charset="0"/>
                <a:cs typeface="+mn-cs"/>
              </a:rPr>
              <a:t> river deltas appear to have subsided below levels predicted to reliably support vegetation.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 Narrow" pitchFamily="34" charset="0"/>
              <a:buChar char="█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restoration is DEPENDENT on sediment routing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7038" y="0"/>
            <a:ext cx="363696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Findings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Simenstad DPU bad fit for current delta elevations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7038" y="0"/>
            <a:ext cx="363696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Findings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5" t="28973" r="23750" b="17908"/>
          <a:stretch>
            <a:fillRect/>
          </a:stretch>
        </p:blipFill>
        <p:spPr bwMode="auto">
          <a:xfrm>
            <a:off x="0" y="3533775"/>
            <a:ext cx="2971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Simenstad DPU bad fit for current delta elevations in some locations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DEMs introduce substantial error in some situations—possible “work-</a:t>
            </a:r>
            <a:r>
              <a:rPr lang="en-US" sz="2000" b="1" dirty="0" err="1">
                <a:latin typeface="Arial Narrow" pitchFamily="34" charset="0"/>
                <a:cs typeface="+mn-cs"/>
              </a:rPr>
              <a:t>arounds</a:t>
            </a:r>
            <a:r>
              <a:rPr lang="en-US" sz="2000" b="1" dirty="0">
                <a:latin typeface="Arial Narrow" pitchFamily="34" charset="0"/>
                <a:cs typeface="+mn-cs"/>
              </a:rPr>
              <a:t>” for delta restoration purposes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endParaRPr lang="en-US" sz="2000" b="1" dirty="0">
              <a:latin typeface="Arial Narrow" pitchFamily="34" charset="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7038" y="0"/>
            <a:ext cx="3636962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Findings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5" t="28973" r="23750" b="17908"/>
          <a:stretch>
            <a:fillRect/>
          </a:stretch>
        </p:blipFill>
        <p:spPr bwMode="auto">
          <a:xfrm>
            <a:off x="0" y="3533775"/>
            <a:ext cx="2971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5" t="19316" r="28751" b="6641"/>
          <a:stretch>
            <a:fillRect/>
          </a:stretch>
        </p:blipFill>
        <p:spPr bwMode="auto">
          <a:xfrm>
            <a:off x="5562600" y="2579688"/>
            <a:ext cx="3581400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00200"/>
            <a:ext cx="7315200" cy="409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Compile Data Layers to develop a basis for: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Measuring – </a:t>
            </a:r>
            <a:r>
              <a:rPr lang="en-US" sz="2000" dirty="0">
                <a:latin typeface="Arial Narrow" pitchFamily="34" charset="0"/>
                <a:cs typeface="+mn-cs"/>
              </a:rPr>
              <a:t>Anticipate no problem in “important deltas”, some DEM problems—fall back on Simenstad. 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Lost but not gone – DUW, PUY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Big Question – DES, SAM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Good shape, plus freeway – DOS, DUC, HAM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Early successes, still some work to do – SKO, NSQ, QUL, DUN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Great flux - ELW</a:t>
            </a:r>
          </a:p>
          <a:p>
            <a:pPr marL="804863" lvl="1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The Great Effort – </a:t>
            </a:r>
            <a:r>
              <a:rPr lang="en-US" sz="2000" b="1" dirty="0">
                <a:latin typeface="Arial Narrow" pitchFamily="34" charset="0"/>
                <a:cs typeface="+mn-cs"/>
              </a:rPr>
              <a:t>SNO</a:t>
            </a:r>
            <a:r>
              <a:rPr lang="en-US" sz="2000" dirty="0">
                <a:latin typeface="Arial Narrow" pitchFamily="34" charset="0"/>
                <a:cs typeface="+mn-cs"/>
              </a:rPr>
              <a:t>, STL, </a:t>
            </a:r>
            <a:r>
              <a:rPr lang="en-US" sz="2000" b="1" dirty="0">
                <a:latin typeface="Arial Narrow" pitchFamily="34" charset="0"/>
                <a:cs typeface="+mn-cs"/>
              </a:rPr>
              <a:t>SKG</a:t>
            </a:r>
            <a:r>
              <a:rPr lang="en-US" sz="2000" dirty="0">
                <a:latin typeface="Arial Narrow" pitchFamily="34" charset="0"/>
                <a:cs typeface="+mn-cs"/>
              </a:rPr>
              <a:t>, NKS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Tracking – </a:t>
            </a:r>
            <a:r>
              <a:rPr lang="en-US" sz="2000" dirty="0">
                <a:latin typeface="Arial Narrow" pitchFamily="34" charset="0"/>
                <a:cs typeface="+mn-cs"/>
              </a:rPr>
              <a:t>Current shapes are rough.  Need review and refinement process.  Still stuck with acres, but improved by elevations.</a:t>
            </a:r>
          </a:p>
          <a:p>
            <a:pPr marL="347663" indent="-347663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►"/>
              <a:defRPr/>
            </a:pPr>
            <a:r>
              <a:rPr lang="en-US" sz="2000" b="1" dirty="0">
                <a:latin typeface="Arial Narrow" pitchFamily="34" charset="0"/>
                <a:cs typeface="+mn-cs"/>
              </a:rPr>
              <a:t>Evaluating -- </a:t>
            </a:r>
            <a:r>
              <a:rPr lang="en-US" sz="2000" dirty="0">
                <a:latin typeface="Arial Narrow" pitchFamily="34" charset="0"/>
                <a:cs typeface="+mn-cs"/>
              </a:rPr>
              <a:t>Potential to replace </a:t>
            </a:r>
            <a:r>
              <a:rPr lang="en-US" sz="2000" dirty="0" err="1">
                <a:latin typeface="Arial Narrow" pitchFamily="34" charset="0"/>
                <a:cs typeface="+mn-cs"/>
              </a:rPr>
              <a:t>veg</a:t>
            </a:r>
            <a:r>
              <a:rPr lang="en-US" sz="2000" dirty="0">
                <a:latin typeface="Arial Narrow" pitchFamily="34" charset="0"/>
                <a:cs typeface="+mn-cs"/>
              </a:rPr>
              <a:t> monitoring with remote sensing, highlights focus on alluvial sediment processes.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5775" y="0"/>
            <a:ext cx="3578225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+mn-cs"/>
              </a:rPr>
              <a:t>Purpose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1295</Words>
  <Application>Microsoft Office PowerPoint</Application>
  <PresentationFormat>On-screen Show (4:3)</PresentationFormat>
  <Paragraphs>207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Arial Black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WDFW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Cereghino</dc:creator>
  <cp:lastModifiedBy>WDFW</cp:lastModifiedBy>
  <cp:revision>31</cp:revision>
  <dcterms:created xsi:type="dcterms:W3CDTF">2012-08-01T16:08:28Z</dcterms:created>
  <dcterms:modified xsi:type="dcterms:W3CDTF">2014-12-10T23:39:27Z</dcterms:modified>
</cp:coreProperties>
</file>